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5"/>
  </p:notesMasterIdLst>
  <p:sldIdLst>
    <p:sldId id="257" r:id="rId2"/>
    <p:sldId id="259" r:id="rId3"/>
    <p:sldId id="260" r:id="rId4"/>
    <p:sldId id="262" r:id="rId5"/>
    <p:sldId id="261" r:id="rId6"/>
    <p:sldId id="263" r:id="rId7"/>
    <p:sldId id="264" r:id="rId8"/>
    <p:sldId id="267" r:id="rId9"/>
    <p:sldId id="265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6" r:id="rId18"/>
    <p:sldId id="277" r:id="rId19"/>
    <p:sldId id="278" r:id="rId20"/>
    <p:sldId id="279" r:id="rId21"/>
    <p:sldId id="280" r:id="rId22"/>
    <p:sldId id="281" r:id="rId23"/>
    <p:sldId id="283" r:id="rId24"/>
    <p:sldId id="284" r:id="rId25"/>
    <p:sldId id="285" r:id="rId26"/>
    <p:sldId id="287" r:id="rId27"/>
    <p:sldId id="292" r:id="rId28"/>
    <p:sldId id="286" r:id="rId29"/>
    <p:sldId id="288" r:id="rId30"/>
    <p:sldId id="289" r:id="rId31"/>
    <p:sldId id="290" r:id="rId32"/>
    <p:sldId id="291" r:id="rId33"/>
    <p:sldId id="294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89"/>
    <p:restoredTop sz="96327"/>
  </p:normalViewPr>
  <p:slideViewPr>
    <p:cSldViewPr snapToGrid="0">
      <p:cViewPr varScale="1">
        <p:scale>
          <a:sx n="67" d="100"/>
          <a:sy n="67" d="100"/>
        </p:scale>
        <p:origin x="88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DD128E-8F1F-7449-97FC-F29C48594D0C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C599C9-4A47-C540-8DDC-1EA2B85A6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049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0B800-0C08-8505-A484-E3C33F250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8A4B2-5BF0-D149-BF1B-189045CDEE15}" type="datetime1">
              <a:rPr lang="en-GB" smtClean="0"/>
              <a:t>20/11/2023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92943-8A01-0DED-3480-43A6A29C9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B195BC-0ADB-E9FD-2A94-A5A2F489B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4C05084-DCF7-1FF7-1E1A-A51D73443B6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A picture containing shape&#10;&#10;Description automatically generated">
            <a:extLst>
              <a:ext uri="{FF2B5EF4-FFF2-40B4-BE49-F238E27FC236}">
                <a16:creationId xmlns:a16="http://schemas.microsoft.com/office/drawing/2014/main" id="{A6003042-D0A9-9DC1-AC3C-B58E4F412F3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1692" y="282653"/>
            <a:ext cx="2971576" cy="901378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F642CEF-7B6C-49C6-06EA-71516FC31F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1692" y="2514600"/>
            <a:ext cx="10872787" cy="914400"/>
          </a:xfrm>
        </p:spPr>
        <p:txBody>
          <a:bodyPr>
            <a:normAutofit/>
          </a:bodyPr>
          <a:lstStyle>
            <a:lvl1pPr marL="0" indent="0">
              <a:buNone/>
              <a:defRPr sz="5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Presentation title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33EE6DDF-E673-4EF7-8E28-2AD7383D23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1692" y="3981843"/>
            <a:ext cx="10872787" cy="914400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Presentation subtitle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851C054-1553-ACEF-2834-30CB88E6D8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9884" y="5552588"/>
            <a:ext cx="5621032" cy="914400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528760A-0591-1473-FA1D-7EA44247E8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10916" y="5552588"/>
            <a:ext cx="5621032" cy="914400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22" name="Picture 21" descr="Logo&#10;&#10;Description automatically generated">
            <a:extLst>
              <a:ext uri="{FF2B5EF4-FFF2-40B4-BE49-F238E27FC236}">
                <a16:creationId xmlns:a16="http://schemas.microsoft.com/office/drawing/2014/main" id="{1CF34908-EDE1-84CE-BF77-2EDF23B0E31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460815" y="5590993"/>
            <a:ext cx="1256217" cy="756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352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940432-05C0-8D2B-D623-E1C4368EF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93168-6EA7-7641-B706-E7779239FF40}" type="datetime1">
              <a:rPr lang="en-GB" smtClean="0"/>
              <a:t>20/11/2023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05B975-D961-3820-589F-FF2B437EE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223391-D962-08C4-699E-893E38F91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B9A049-9CF8-7774-C1BF-6E137C92A4E6}"/>
              </a:ext>
            </a:extLst>
          </p:cNvPr>
          <p:cNvSpPr/>
          <p:nvPr userDrawn="1"/>
        </p:nvSpPr>
        <p:spPr>
          <a:xfrm>
            <a:off x="0" y="0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DCF67A5D-5DBE-8129-BE67-41D7D5ACE2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3844" y="243589"/>
            <a:ext cx="11009956" cy="427221"/>
          </a:xfrm>
        </p:spPr>
        <p:txBody>
          <a:bodyPr>
            <a:norm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Insert title</a:t>
            </a:r>
          </a:p>
        </p:txBody>
      </p:sp>
    </p:spTree>
    <p:extLst>
      <p:ext uri="{BB962C8B-B14F-4D97-AF65-F5344CB8AC3E}">
        <p14:creationId xmlns:p14="http://schemas.microsoft.com/office/powerpoint/2010/main" val="1493171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0FCBC-74E4-FF04-687C-9FF64C4A97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3844" y="1253330"/>
            <a:ext cx="11283779" cy="485942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A66CB-A184-E2C1-46FB-D30A4236C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8DCC9-7F07-5342-B61C-345460B90B12}" type="datetime1">
              <a:rPr lang="en-GB" smtClean="0"/>
              <a:t>20/11/2023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B5F3A-56BC-5DC6-0CB4-8524E9A2C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CB86CD-4E2F-7998-9D71-BEA3CB33C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98539C-6D96-65DB-3617-869C4851A8E8}"/>
              </a:ext>
            </a:extLst>
          </p:cNvPr>
          <p:cNvSpPr/>
          <p:nvPr userDrawn="1"/>
        </p:nvSpPr>
        <p:spPr>
          <a:xfrm>
            <a:off x="0" y="0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121085D-5B5B-B1E9-0AE8-527D959F66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3844" y="243589"/>
            <a:ext cx="11009956" cy="427221"/>
          </a:xfrm>
        </p:spPr>
        <p:txBody>
          <a:bodyPr>
            <a:norm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Insert title</a:t>
            </a:r>
          </a:p>
        </p:txBody>
      </p:sp>
    </p:spTree>
    <p:extLst>
      <p:ext uri="{BB962C8B-B14F-4D97-AF65-F5344CB8AC3E}">
        <p14:creationId xmlns:p14="http://schemas.microsoft.com/office/powerpoint/2010/main" val="3858930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0FCBC-74E4-FF04-687C-9FF64C4A97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3845" y="1253330"/>
            <a:ext cx="5487112" cy="485942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A66CB-A184-E2C1-46FB-D30A4236C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6630-3E41-9F47-A2B2-0100248A62D0}" type="datetime1">
              <a:rPr lang="en-GB" smtClean="0"/>
              <a:t>20/11/2023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B5F3A-56BC-5DC6-0CB4-8524E9A2C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CB86CD-4E2F-7998-9D71-BEA3CB33C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98539C-6D96-65DB-3617-869C4851A8E8}"/>
              </a:ext>
            </a:extLst>
          </p:cNvPr>
          <p:cNvSpPr/>
          <p:nvPr userDrawn="1"/>
        </p:nvSpPr>
        <p:spPr>
          <a:xfrm>
            <a:off x="0" y="0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121085D-5B5B-B1E9-0AE8-527D959F66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3844" y="243589"/>
            <a:ext cx="11009956" cy="427221"/>
          </a:xfrm>
        </p:spPr>
        <p:txBody>
          <a:bodyPr>
            <a:norm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Insert title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F56F4E8-20C2-D306-8701-7748C2D50AD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361043" y="1253331"/>
            <a:ext cx="5487112" cy="48594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GB" dirty="0"/>
              <a:t>Insert text</a:t>
            </a:r>
          </a:p>
        </p:txBody>
      </p:sp>
    </p:spTree>
    <p:extLst>
      <p:ext uri="{BB962C8B-B14F-4D97-AF65-F5344CB8AC3E}">
        <p14:creationId xmlns:p14="http://schemas.microsoft.com/office/powerpoint/2010/main" val="527979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42BAD-E11D-E03F-8DD7-EFE5D56FA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9DD8B-4B82-E34F-8778-82A129EA8A3D}" type="datetime1">
              <a:rPr lang="en-GB" smtClean="0"/>
              <a:t>20/11/2023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D8792-42A4-C118-8092-AC240E4C7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9C7256-4BE4-9904-A949-6FAE919F1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8EA9B8-0526-170A-4EE2-44998BC20D75}"/>
              </a:ext>
            </a:extLst>
          </p:cNvPr>
          <p:cNvSpPr/>
          <p:nvPr userDrawn="1"/>
        </p:nvSpPr>
        <p:spPr>
          <a:xfrm>
            <a:off x="0" y="0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41FB2C9-9E1E-20B1-7686-D5DC07965E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3844" y="243589"/>
            <a:ext cx="11009956" cy="427221"/>
          </a:xfrm>
        </p:spPr>
        <p:txBody>
          <a:bodyPr>
            <a:norm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Insert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09A3E41-0597-3192-3DBA-0B4D20DC96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3845" y="1253330"/>
            <a:ext cx="3694755" cy="485942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D397389-C582-415D-B041-FC57E22FB5E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239333" y="1253330"/>
            <a:ext cx="3694755" cy="485942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A29CC15-89B1-D103-CD8A-BF80C0D89DCB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134822" y="1253330"/>
            <a:ext cx="3694755" cy="485942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GB" dirty="0"/>
              <a:t>Insert text</a:t>
            </a:r>
          </a:p>
        </p:txBody>
      </p:sp>
    </p:spTree>
    <p:extLst>
      <p:ext uri="{BB962C8B-B14F-4D97-AF65-F5344CB8AC3E}">
        <p14:creationId xmlns:p14="http://schemas.microsoft.com/office/powerpoint/2010/main" val="3712365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42BAD-E11D-E03F-8DD7-EFE5D56FA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C829-83D9-E348-BEE0-FCA4F898DC37}" type="datetime1">
              <a:rPr lang="en-GB" smtClean="0"/>
              <a:t>20/11/2023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D8792-42A4-C118-8092-AC240E4C7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9C7256-4BE4-9904-A949-6FAE919F1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8EA9B8-0526-170A-4EE2-44998BC20D75}"/>
              </a:ext>
            </a:extLst>
          </p:cNvPr>
          <p:cNvSpPr/>
          <p:nvPr userDrawn="1"/>
        </p:nvSpPr>
        <p:spPr>
          <a:xfrm>
            <a:off x="0" y="0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41FB2C9-9E1E-20B1-7686-D5DC07965E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3844" y="243589"/>
            <a:ext cx="11009956" cy="427221"/>
          </a:xfrm>
        </p:spPr>
        <p:txBody>
          <a:bodyPr>
            <a:norm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Insert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09A3E41-0597-3192-3DBA-0B4D20DC96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3845" y="1253331"/>
            <a:ext cx="7329164" cy="49389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A29CC15-89B1-D103-CD8A-BF80C0D89DCB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134822" y="1842052"/>
            <a:ext cx="3694755" cy="435020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B46CB53-7CB8-5B3C-BE49-9B20D84FCC56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134821" y="1253331"/>
            <a:ext cx="3694755" cy="490904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GB" dirty="0"/>
              <a:t>Insert text</a:t>
            </a:r>
          </a:p>
        </p:txBody>
      </p:sp>
    </p:spTree>
    <p:extLst>
      <p:ext uri="{BB962C8B-B14F-4D97-AF65-F5344CB8AC3E}">
        <p14:creationId xmlns:p14="http://schemas.microsoft.com/office/powerpoint/2010/main" val="1019802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no head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3539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ivder - Flamingo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63F19FE-01C2-98F4-B8BF-CAE4066C463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ABE810-23B4-C541-FDE1-990340D6C8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55850" y="2971800"/>
            <a:ext cx="7067550" cy="2425700"/>
          </a:xfrm>
        </p:spPr>
        <p:txBody>
          <a:bodyPr>
            <a:normAutofit/>
          </a:bodyPr>
          <a:lstStyle>
            <a:lvl1pPr marL="0" indent="0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</p:spTree>
    <p:extLst>
      <p:ext uri="{BB962C8B-B14F-4D97-AF65-F5344CB8AC3E}">
        <p14:creationId xmlns:p14="http://schemas.microsoft.com/office/powerpoint/2010/main" val="3365578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ivider - Teal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B193171-0519-E70D-9518-FD5257660F3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BB2EE17A-3BFC-FF46-A3D7-CDC9F1B6A4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55850" y="2971800"/>
            <a:ext cx="7067550" cy="2425700"/>
          </a:xfrm>
        </p:spPr>
        <p:txBody>
          <a:bodyPr>
            <a:normAutofit/>
          </a:bodyPr>
          <a:lstStyle>
            <a:lvl1pPr marL="0" indent="0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</p:spTree>
    <p:extLst>
      <p:ext uri="{BB962C8B-B14F-4D97-AF65-F5344CB8AC3E}">
        <p14:creationId xmlns:p14="http://schemas.microsoft.com/office/powerpoint/2010/main" val="2442797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42BAD-E11D-E03F-8DD7-EFE5D56FA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C829-83D9-E348-BEE0-FCA4F898DC37}" type="datetime1">
              <a:rPr lang="en-GB" smtClean="0"/>
              <a:t>20/11/2023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D8792-42A4-C118-8092-AC240E4C7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9C7256-4BE4-9904-A949-6FAE919F1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8EA9B8-0526-170A-4EE2-44998BC20D75}"/>
              </a:ext>
            </a:extLst>
          </p:cNvPr>
          <p:cNvSpPr/>
          <p:nvPr userDrawn="1"/>
        </p:nvSpPr>
        <p:spPr>
          <a:xfrm>
            <a:off x="0" y="0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41FB2C9-9E1E-20B1-7686-D5DC07965E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3844" y="243589"/>
            <a:ext cx="11009956" cy="427221"/>
          </a:xfrm>
        </p:spPr>
        <p:txBody>
          <a:bodyPr>
            <a:norm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Insert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D4419EB-6365-D3DB-BBB3-AD8B72B4150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1234" y="1164522"/>
            <a:ext cx="7369175" cy="49482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7B4FE02-F1F0-400A-CCBD-1F0951EDE5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1300" y="1157288"/>
            <a:ext cx="4089400" cy="49561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Insert text</a:t>
            </a:r>
          </a:p>
        </p:txBody>
      </p:sp>
    </p:spTree>
    <p:extLst>
      <p:ext uri="{BB962C8B-B14F-4D97-AF65-F5344CB8AC3E}">
        <p14:creationId xmlns:p14="http://schemas.microsoft.com/office/powerpoint/2010/main" val="3768443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42BAD-E11D-E03F-8DD7-EFE5D56FA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8C829-83D9-E348-BEE0-FCA4F898DC37}" type="datetime1">
              <a:rPr lang="en-GB" smtClean="0"/>
              <a:t>20/11/2023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D8792-42A4-C118-8092-AC240E4C7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9C7256-4BE4-9904-A949-6FAE919F1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8EA9B8-0526-170A-4EE2-44998BC20D75}"/>
              </a:ext>
            </a:extLst>
          </p:cNvPr>
          <p:cNvSpPr/>
          <p:nvPr userDrawn="1"/>
        </p:nvSpPr>
        <p:spPr>
          <a:xfrm>
            <a:off x="0" y="0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41FB2C9-9E1E-20B1-7686-D5DC07965E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3844" y="243589"/>
            <a:ext cx="11009956" cy="427221"/>
          </a:xfrm>
        </p:spPr>
        <p:txBody>
          <a:bodyPr>
            <a:norm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Insert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D4419EB-6365-D3DB-BBB3-AD8B72B4150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62760" y="1164522"/>
            <a:ext cx="11677650" cy="49482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4045815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C3E179-9738-841F-B2A5-DA69F4785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6C2B41-A8AA-68A2-ECDC-D282475CE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AF489-CEF4-D1E2-AA8D-6562829741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741EA-11A6-3447-BAD2-720E27894BF2}" type="datetime1">
              <a:rPr lang="en-GB" smtClean="0"/>
              <a:t>20/11/2023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853336-989C-B42A-BBE3-461639785C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B6A317-86E5-373E-71C5-1246FEB0D6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AFA59-1A5E-4448-B365-E0C6238BD9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836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0" r:id="rId3"/>
    <p:sldLayoutId id="2147483656" r:id="rId4"/>
    <p:sldLayoutId id="2147483651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ource Sans Pro" panose="020B05030304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mailto:Andrew.j.d.bell@sheffield.ac.uk" TargetMode="Externa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mailto:Andrew.j.d.bell@sheffield.ac.uk" TargetMode="Externa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intersectionalhealth.org/" TargetMode="External"/><Relationship Id="rId3" Type="http://schemas.openxmlformats.org/officeDocument/2006/relationships/hyperlink" Target="https://www.sciencedirect.com/science/article/pii/S1353829219306707" TargetMode="External"/><Relationship Id="rId7" Type="http://schemas.openxmlformats.org/officeDocument/2006/relationships/hyperlink" Target="https://www.youtube.com/watch?v=rwqnC1fy_zc" TargetMode="External"/><Relationship Id="rId2" Type="http://schemas.openxmlformats.org/officeDocument/2006/relationships/hyperlink" Target="https://www.sciencedirect.com/science/article/pii/S0277953617306664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sciencedirect.com/science/article/pii/S1353829222001320" TargetMode="External"/><Relationship Id="rId5" Type="http://schemas.openxmlformats.org/officeDocument/2006/relationships/hyperlink" Target="https://www.nature.com/articles/s41598-020-69934-8" TargetMode="External"/><Relationship Id="rId4" Type="http://schemas.openxmlformats.org/officeDocument/2006/relationships/hyperlink" Target="https://econtent.hogrefe.com/doi/10.1027/1614-2241/a00016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5822760-D268-4F4E-E15F-937B0B4DCC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1692" y="2149149"/>
            <a:ext cx="10872787" cy="136950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Multilevel analysis of individual heterogeneity and discriminatory accuracy (MAIHDA) – using multilevel models to study intersectionality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A996AB-7971-BF44-05C1-31CD4D06B9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1692" y="4078420"/>
            <a:ext cx="8554313" cy="9144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Andrew Bell, </a:t>
            </a:r>
          </a:p>
          <a:p>
            <a:r>
              <a:rPr lang="en-US" dirty="0"/>
              <a:t>Sheffield Methods Institute, University of Sheffield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2ADAF3-C9A1-ED47-5DB9-9A1295942EB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@</a:t>
            </a:r>
            <a:r>
              <a:rPr lang="en-US" dirty="0" err="1"/>
              <a:t>andrewjdbell</a:t>
            </a:r>
            <a:endParaRPr lang="en-US" dirty="0"/>
          </a:p>
          <a:p>
            <a:r>
              <a:rPr lang="en-US" dirty="0"/>
              <a:t>Andrew.j.d.bell@Sheffield.ac.uk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0E21F9-8F79-FF4C-A01C-AEA764AB79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29</a:t>
            </a:r>
            <a:r>
              <a:rPr lang="en-US" baseline="30000" dirty="0"/>
              <a:t>th</a:t>
            </a:r>
            <a:r>
              <a:rPr lang="en-US" dirty="0"/>
              <a:t> March 2023</a:t>
            </a:r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023965CF-9670-4B2E-A822-C62AFA10C8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50420"/>
          <a:stretch/>
        </p:blipFill>
        <p:spPr>
          <a:xfrm>
            <a:off x="3443038" y="228469"/>
            <a:ext cx="3309670" cy="105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835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Learning about a quantitative approach to studying intersectionality</a:t>
            </a:r>
          </a:p>
          <a:p>
            <a:pPr marL="457200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pPr marL="457200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Outline</a:t>
            </a:r>
          </a:p>
          <a:p>
            <a:pPr marL="1143000" lvl="1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What is intersectionality</a:t>
            </a:r>
          </a:p>
          <a:p>
            <a:pPr marL="1143000" lvl="1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Intro/recap to multilevel modelling</a:t>
            </a:r>
          </a:p>
          <a:p>
            <a:pPr marL="1143000" lvl="1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The MAIHDA model</a:t>
            </a:r>
          </a:p>
          <a:p>
            <a:pPr marL="1143000" lvl="1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Example</a:t>
            </a:r>
          </a:p>
          <a:p>
            <a:pPr marL="1143000" lvl="1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Advantages and Limitations</a:t>
            </a:r>
          </a:p>
          <a:p>
            <a:pPr marL="1143000" lvl="1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Key challenges / considerations</a:t>
            </a:r>
          </a:p>
          <a:p>
            <a:pPr marL="1143000" lvl="1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Possible extensions</a:t>
            </a:r>
          </a:p>
          <a:p>
            <a:pPr marL="1143000" lvl="1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pPr marL="1143000" lvl="1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Practical session: intersectionality in subjective health, using European Social Survey</a:t>
            </a:r>
          </a:p>
          <a:p>
            <a:endParaRPr lang="en-GB" dirty="0">
              <a:solidFill>
                <a:schemeClr val="bg1"/>
              </a:solidFill>
              <a:latin typeface="TUOS Blake" panose="020B0503040000020004" pitchFamily="34" charset="0"/>
            </a:endParaRPr>
          </a:p>
          <a:p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2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What we are doing today</a:t>
            </a:r>
          </a:p>
        </p:txBody>
      </p:sp>
    </p:spTree>
    <p:extLst>
      <p:ext uri="{BB962C8B-B14F-4D97-AF65-F5344CB8AC3E}">
        <p14:creationId xmlns:p14="http://schemas.microsoft.com/office/powerpoint/2010/main" val="2521878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43845" y="1253330"/>
            <a:ext cx="5318402" cy="4859429"/>
          </a:xfrm>
        </p:spPr>
        <p:txBody>
          <a:bodyPr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Two essential ingredients</a:t>
            </a:r>
          </a:p>
          <a:p>
            <a:pPr marL="1143000" lvl="1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Heterogeneity</a:t>
            </a:r>
          </a:p>
          <a:p>
            <a:pPr marL="1600200" lvl="2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Our identity is more than just the sum of our various characteristics</a:t>
            </a:r>
          </a:p>
          <a:p>
            <a:pPr marL="1600200" lvl="2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endParaRPr lang="en-GB" dirty="0">
              <a:solidFill>
                <a:schemeClr val="bg1"/>
              </a:solidFill>
              <a:latin typeface="TUOS Blake" panose="020B0503040000020004" pitchFamily="34" charset="0"/>
            </a:endParaRPr>
          </a:p>
          <a:p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3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What is intersectionality</a:t>
            </a: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A6FD9197-FAD6-5B23-6DCD-8375EE80B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8822" y="1331065"/>
            <a:ext cx="5235875" cy="447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746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43845" y="1253330"/>
            <a:ext cx="5151348" cy="4859429"/>
          </a:xfrm>
        </p:spPr>
        <p:txBody>
          <a:bodyPr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Two essential ingredients</a:t>
            </a:r>
          </a:p>
          <a:p>
            <a:pPr marL="1143000" lvl="1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Heterogeneity</a:t>
            </a:r>
          </a:p>
          <a:p>
            <a:pPr marL="1143000" lvl="1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Social Power</a:t>
            </a:r>
          </a:p>
          <a:p>
            <a:pPr marL="1600200" lvl="2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Social processes and hierarchies produce disadvantage in complex ways, meaning multiple disadvantages interact</a:t>
            </a:r>
          </a:p>
          <a:p>
            <a:endParaRPr lang="en-GB" dirty="0">
              <a:solidFill>
                <a:schemeClr val="bg1"/>
              </a:solidFill>
              <a:latin typeface="TUOS Blake" panose="020B0503040000020004" pitchFamily="34" charset="0"/>
            </a:endParaRPr>
          </a:p>
          <a:p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4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What is intersectionality</a:t>
            </a: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A6FD9197-FAD6-5B23-6DCD-8375EE80B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8822" y="1331065"/>
            <a:ext cx="5235875" cy="44767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A16068-8631-5436-2CC4-4EB3138A0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3956" y="1753096"/>
            <a:ext cx="5006620" cy="4433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896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Understanding the ways that different dimensions of inequality compound themselves (Kimberley Crenshaw)</a:t>
            </a:r>
          </a:p>
          <a:p>
            <a:pPr marL="457200" indent="-457200">
              <a:buFont typeface="Arial"/>
              <a:buChar char="•"/>
            </a:pPr>
            <a:r>
              <a:rPr lang="en-GB" dirty="0" err="1">
                <a:latin typeface="TUOS Blake" panose="020B0503040000020004" pitchFamily="34" charset="0"/>
              </a:rPr>
              <a:t>Eg</a:t>
            </a:r>
            <a:r>
              <a:rPr lang="en-GB" dirty="0">
                <a:latin typeface="TUOS Blake" panose="020B0503040000020004" pitchFamily="34" charset="0"/>
              </a:rPr>
              <a:t> Race and Sex</a:t>
            </a:r>
          </a:p>
          <a:p>
            <a:endParaRPr lang="en-GB" dirty="0">
              <a:solidFill>
                <a:schemeClr val="bg1"/>
              </a:solidFill>
              <a:latin typeface="TUOS Blake" panose="020B0503040000020004" pitchFamily="34" charset="0"/>
            </a:endParaRPr>
          </a:p>
          <a:p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5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What is intersectionality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0084DF-2FF9-D1CE-49BF-41EC294E7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8945" y="2634289"/>
            <a:ext cx="8138825" cy="360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517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Intersectionality often thought of as a concept for qualitative research – but it originated in the quantitative realm (see previous slide)</a:t>
            </a:r>
          </a:p>
          <a:p>
            <a:pPr marL="457200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Today: think about how to use quantitative methods to uncover intersectional differences</a:t>
            </a:r>
          </a:p>
          <a:p>
            <a:pPr marL="457200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But first: a bit of stats class!</a:t>
            </a:r>
          </a:p>
          <a:p>
            <a:endParaRPr lang="en-GB" dirty="0">
              <a:solidFill>
                <a:schemeClr val="bg1"/>
              </a:solidFill>
              <a:latin typeface="TUOS Blake" panose="020B0503040000020004" pitchFamily="34" charset="0"/>
            </a:endParaRPr>
          </a:p>
          <a:p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6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What is intersectionality</a:t>
            </a:r>
          </a:p>
        </p:txBody>
      </p:sp>
    </p:spTree>
    <p:extLst>
      <p:ext uri="{BB962C8B-B14F-4D97-AF65-F5344CB8AC3E}">
        <p14:creationId xmlns:p14="http://schemas.microsoft.com/office/powerpoint/2010/main" val="1244013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Consider a basic regression model</a:t>
            </a:r>
            <a:endParaRPr lang="en-GB" sz="2400" dirty="0">
              <a:latin typeface="TUOS Blake" panose="020B0503040000020004" pitchFamily="34" charset="0"/>
            </a:endParaRPr>
          </a:p>
          <a:p>
            <a:pPr marL="457200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endParaRPr lang="en-GB" dirty="0">
              <a:solidFill>
                <a:schemeClr val="bg1"/>
              </a:solidFill>
              <a:latin typeface="TUOS Blake" panose="020B0503040000020004" pitchFamily="34" charset="0"/>
            </a:endParaRPr>
          </a:p>
          <a:p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7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Multilevel modelling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67E90A63-3E34-0BCF-7C7E-03FA93C6025A}"/>
              </a:ext>
            </a:extLst>
          </p:cNvPr>
          <p:cNvSpPr/>
          <p:nvPr/>
        </p:nvSpPr>
        <p:spPr>
          <a:xfrm>
            <a:off x="3504693" y="3157788"/>
            <a:ext cx="97160" cy="9716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5CD7F3E2-9C3E-CED0-B8AA-AF687414E7D5}"/>
              </a:ext>
            </a:extLst>
          </p:cNvPr>
          <p:cNvSpPr/>
          <p:nvPr/>
        </p:nvSpPr>
        <p:spPr>
          <a:xfrm>
            <a:off x="2568589" y="3589836"/>
            <a:ext cx="97160" cy="9716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9E532D56-20B1-3EDE-7304-833E095CABDA}"/>
              </a:ext>
            </a:extLst>
          </p:cNvPr>
          <p:cNvSpPr/>
          <p:nvPr/>
        </p:nvSpPr>
        <p:spPr>
          <a:xfrm>
            <a:off x="3792725" y="2797748"/>
            <a:ext cx="97160" cy="9716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83E4B9D9-F992-5FCA-EB9E-FDD157B645D7}"/>
              </a:ext>
            </a:extLst>
          </p:cNvPr>
          <p:cNvSpPr/>
          <p:nvPr/>
        </p:nvSpPr>
        <p:spPr>
          <a:xfrm>
            <a:off x="3961893" y="3614988"/>
            <a:ext cx="97160" cy="9716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3E487594-DC7E-DA3C-434E-C27279EB8989}"/>
              </a:ext>
            </a:extLst>
          </p:cNvPr>
          <p:cNvSpPr/>
          <p:nvPr/>
        </p:nvSpPr>
        <p:spPr>
          <a:xfrm>
            <a:off x="3504693" y="4525940"/>
            <a:ext cx="97160" cy="9716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C03B7084-F766-A75D-7D5B-18ECB2F05CFB}"/>
              </a:ext>
            </a:extLst>
          </p:cNvPr>
          <p:cNvSpPr/>
          <p:nvPr/>
        </p:nvSpPr>
        <p:spPr>
          <a:xfrm>
            <a:off x="4368789" y="3301804"/>
            <a:ext cx="97160" cy="9716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79AC4AC5-17A4-3DA4-FAE2-57036A9C41D4}"/>
              </a:ext>
            </a:extLst>
          </p:cNvPr>
          <p:cNvSpPr/>
          <p:nvPr/>
        </p:nvSpPr>
        <p:spPr>
          <a:xfrm>
            <a:off x="3360677" y="4021884"/>
            <a:ext cx="97160" cy="9716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6B9CD641-E871-5642-6519-0BC52D824034}"/>
              </a:ext>
            </a:extLst>
          </p:cNvPr>
          <p:cNvSpPr/>
          <p:nvPr/>
        </p:nvSpPr>
        <p:spPr>
          <a:xfrm>
            <a:off x="3000637" y="3085780"/>
            <a:ext cx="97160" cy="9716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AC910585-9C3C-FC9F-06D5-CBE0735928A2}"/>
              </a:ext>
            </a:extLst>
          </p:cNvPr>
          <p:cNvSpPr/>
          <p:nvPr/>
        </p:nvSpPr>
        <p:spPr>
          <a:xfrm>
            <a:off x="4800837" y="3157788"/>
            <a:ext cx="97160" cy="9716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0B456846-7A57-1947-D947-002A8C6A4270}"/>
              </a:ext>
            </a:extLst>
          </p:cNvPr>
          <p:cNvSpPr/>
          <p:nvPr/>
        </p:nvSpPr>
        <p:spPr>
          <a:xfrm>
            <a:off x="2784613" y="4669956"/>
            <a:ext cx="97160" cy="9716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EAF653F-6261-1A29-E4E7-18291F31B527}"/>
              </a:ext>
            </a:extLst>
          </p:cNvPr>
          <p:cNvCxnSpPr>
            <a:stCxn id="12" idx="5"/>
          </p:cNvCxnSpPr>
          <p:nvPr/>
        </p:nvCxnSpPr>
        <p:spPr>
          <a:xfrm flipH="1">
            <a:off x="3072645" y="3168711"/>
            <a:ext cx="10923" cy="78116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4B82EAE-EE49-B1E4-CD01-F4DEC481F62F}"/>
              </a:ext>
            </a:extLst>
          </p:cNvPr>
          <p:cNvSpPr txBox="1"/>
          <p:nvPr/>
        </p:nvSpPr>
        <p:spPr>
          <a:xfrm>
            <a:off x="2856621" y="3301804"/>
            <a:ext cx="30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029BEA1-F194-997E-E1A9-258139DD6276}"/>
              </a:ext>
            </a:extLst>
          </p:cNvPr>
          <p:cNvCxnSpPr/>
          <p:nvPr/>
        </p:nvCxnSpPr>
        <p:spPr>
          <a:xfrm>
            <a:off x="1632485" y="5102004"/>
            <a:ext cx="381642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6EAD2E3-D1A8-9D62-1703-DC7D6A30F942}"/>
              </a:ext>
            </a:extLst>
          </p:cNvPr>
          <p:cNvSpPr txBox="1"/>
          <p:nvPr/>
        </p:nvSpPr>
        <p:spPr>
          <a:xfrm>
            <a:off x="1392803" y="2185181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FC2EFD-855C-E5B0-FE13-72B752BD5D8A}"/>
              </a:ext>
            </a:extLst>
          </p:cNvPr>
          <p:cNvSpPr txBox="1"/>
          <p:nvPr/>
        </p:nvSpPr>
        <p:spPr>
          <a:xfrm>
            <a:off x="5144017" y="5110736"/>
            <a:ext cx="304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X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01F618C-C746-FB16-2735-54B22CC31B23}"/>
              </a:ext>
            </a:extLst>
          </p:cNvPr>
          <p:cNvCxnSpPr/>
          <p:nvPr/>
        </p:nvCxnSpPr>
        <p:spPr>
          <a:xfrm flipV="1">
            <a:off x="1560477" y="2725740"/>
            <a:ext cx="3384376" cy="22322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25E394F-9BE5-74AF-4B16-4E0F8BCDD5BA}"/>
              </a:ext>
            </a:extLst>
          </p:cNvPr>
          <p:cNvSpPr txBox="1"/>
          <p:nvPr/>
        </p:nvSpPr>
        <p:spPr>
          <a:xfrm>
            <a:off x="6237253" y="3085780"/>
            <a:ext cx="554461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TUOS Blake" panose="020B0503040000020004" pitchFamily="34" charset="0"/>
              </a:rPr>
              <a:t>Y = B0 + B1*X + e</a:t>
            </a:r>
          </a:p>
          <a:p>
            <a:endParaRPr lang="en-GB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2D5214D-38C0-5629-ABC8-5F18CAC1E31C}"/>
              </a:ext>
            </a:extLst>
          </p:cNvPr>
          <p:cNvCxnSpPr/>
          <p:nvPr/>
        </p:nvCxnSpPr>
        <p:spPr>
          <a:xfrm flipV="1">
            <a:off x="1848509" y="2077668"/>
            <a:ext cx="0" cy="31683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6429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Consider a basic regression model</a:t>
            </a:r>
          </a:p>
          <a:p>
            <a:pPr marL="457200" indent="-457200">
              <a:buFont typeface="Arial"/>
              <a:buChar char="•"/>
            </a:pPr>
            <a:endParaRPr lang="en-GB" sz="2400" dirty="0">
              <a:latin typeface="TUOS Blake" panose="020B0503040000020004" pitchFamily="34" charset="0"/>
            </a:endParaRPr>
          </a:p>
          <a:p>
            <a:pPr marL="457200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pPr marL="457200" indent="-457200">
              <a:buFont typeface="Arial"/>
              <a:buChar char="•"/>
            </a:pPr>
            <a:endParaRPr lang="en-GB" sz="2400" dirty="0">
              <a:latin typeface="TUOS Blake" panose="020B0503040000020004" pitchFamily="34" charset="0"/>
            </a:endParaRPr>
          </a:p>
          <a:p>
            <a:pPr marL="457200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pPr marL="457200" indent="-457200">
              <a:buFont typeface="Arial"/>
              <a:buChar char="•"/>
            </a:pPr>
            <a:endParaRPr lang="en-GB" sz="2400" dirty="0">
              <a:latin typeface="TUOS Blake" panose="020B0503040000020004" pitchFamily="34" charset="0"/>
            </a:endParaRPr>
          </a:p>
          <a:p>
            <a:pPr marL="457200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pPr marL="457200" indent="-457200">
              <a:buFont typeface="Arial"/>
              <a:buChar char="•"/>
            </a:pPr>
            <a:endParaRPr lang="en-GB" sz="2400" dirty="0">
              <a:latin typeface="TUOS Blake" panose="020B0503040000020004" pitchFamily="34" charset="0"/>
            </a:endParaRPr>
          </a:p>
          <a:p>
            <a:pPr marL="457200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pPr marL="457200" indent="-457200">
              <a:buFont typeface="Arial"/>
              <a:buChar char="•"/>
            </a:pPr>
            <a:endParaRPr lang="en-GB" sz="2400" dirty="0">
              <a:latin typeface="TUOS Blake" panose="020B0503040000020004" pitchFamily="34" charset="0"/>
            </a:endParaRPr>
          </a:p>
          <a:p>
            <a:pPr marL="457200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We assume observations are independent… but we know that this isn’t true!</a:t>
            </a:r>
            <a:endParaRPr lang="en-GB" sz="2400" dirty="0">
              <a:latin typeface="TUOS Blake" panose="020B0503040000020004" pitchFamily="34" charset="0"/>
            </a:endParaRPr>
          </a:p>
          <a:p>
            <a:pPr marL="457200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endParaRPr lang="en-GB" dirty="0">
              <a:solidFill>
                <a:schemeClr val="bg1"/>
              </a:solidFill>
              <a:latin typeface="TUOS Blake" panose="020B0503040000020004" pitchFamily="34" charset="0"/>
            </a:endParaRPr>
          </a:p>
          <a:p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8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Multilevel modelling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67E90A63-3E34-0BCF-7C7E-03FA93C6025A}"/>
              </a:ext>
            </a:extLst>
          </p:cNvPr>
          <p:cNvSpPr/>
          <p:nvPr/>
        </p:nvSpPr>
        <p:spPr>
          <a:xfrm>
            <a:off x="3504693" y="3157788"/>
            <a:ext cx="97160" cy="9716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5CD7F3E2-9C3E-CED0-B8AA-AF687414E7D5}"/>
              </a:ext>
            </a:extLst>
          </p:cNvPr>
          <p:cNvSpPr/>
          <p:nvPr/>
        </p:nvSpPr>
        <p:spPr>
          <a:xfrm>
            <a:off x="2568589" y="3589836"/>
            <a:ext cx="97160" cy="9716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9E532D56-20B1-3EDE-7304-833E095CABDA}"/>
              </a:ext>
            </a:extLst>
          </p:cNvPr>
          <p:cNvSpPr/>
          <p:nvPr/>
        </p:nvSpPr>
        <p:spPr>
          <a:xfrm>
            <a:off x="3792725" y="2797748"/>
            <a:ext cx="97160" cy="9716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83E4B9D9-F992-5FCA-EB9E-FDD157B645D7}"/>
              </a:ext>
            </a:extLst>
          </p:cNvPr>
          <p:cNvSpPr/>
          <p:nvPr/>
        </p:nvSpPr>
        <p:spPr>
          <a:xfrm>
            <a:off x="3961893" y="3614988"/>
            <a:ext cx="97160" cy="9716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3E487594-DC7E-DA3C-434E-C27279EB8989}"/>
              </a:ext>
            </a:extLst>
          </p:cNvPr>
          <p:cNvSpPr/>
          <p:nvPr/>
        </p:nvSpPr>
        <p:spPr>
          <a:xfrm>
            <a:off x="3504693" y="4525940"/>
            <a:ext cx="97160" cy="9716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C03B7084-F766-A75D-7D5B-18ECB2F05CFB}"/>
              </a:ext>
            </a:extLst>
          </p:cNvPr>
          <p:cNvSpPr/>
          <p:nvPr/>
        </p:nvSpPr>
        <p:spPr>
          <a:xfrm>
            <a:off x="4368789" y="3301804"/>
            <a:ext cx="97160" cy="9716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79AC4AC5-17A4-3DA4-FAE2-57036A9C41D4}"/>
              </a:ext>
            </a:extLst>
          </p:cNvPr>
          <p:cNvSpPr/>
          <p:nvPr/>
        </p:nvSpPr>
        <p:spPr>
          <a:xfrm>
            <a:off x="3360677" y="4021884"/>
            <a:ext cx="97160" cy="9716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6B9CD641-E871-5642-6519-0BC52D824034}"/>
              </a:ext>
            </a:extLst>
          </p:cNvPr>
          <p:cNvSpPr/>
          <p:nvPr/>
        </p:nvSpPr>
        <p:spPr>
          <a:xfrm>
            <a:off x="3000637" y="3085780"/>
            <a:ext cx="97160" cy="9716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AC910585-9C3C-FC9F-06D5-CBE0735928A2}"/>
              </a:ext>
            </a:extLst>
          </p:cNvPr>
          <p:cNvSpPr/>
          <p:nvPr/>
        </p:nvSpPr>
        <p:spPr>
          <a:xfrm>
            <a:off x="4800837" y="3157788"/>
            <a:ext cx="97160" cy="9716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0B456846-7A57-1947-D947-002A8C6A4270}"/>
              </a:ext>
            </a:extLst>
          </p:cNvPr>
          <p:cNvSpPr/>
          <p:nvPr/>
        </p:nvSpPr>
        <p:spPr>
          <a:xfrm>
            <a:off x="2784613" y="4669956"/>
            <a:ext cx="97160" cy="9716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EAF653F-6261-1A29-E4E7-18291F31B527}"/>
              </a:ext>
            </a:extLst>
          </p:cNvPr>
          <p:cNvCxnSpPr>
            <a:stCxn id="12" idx="5"/>
          </p:cNvCxnSpPr>
          <p:nvPr/>
        </p:nvCxnSpPr>
        <p:spPr>
          <a:xfrm flipH="1">
            <a:off x="3072645" y="3168711"/>
            <a:ext cx="10923" cy="78116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4B82EAE-EE49-B1E4-CD01-F4DEC481F62F}"/>
              </a:ext>
            </a:extLst>
          </p:cNvPr>
          <p:cNvSpPr txBox="1"/>
          <p:nvPr/>
        </p:nvSpPr>
        <p:spPr>
          <a:xfrm>
            <a:off x="2856621" y="3301804"/>
            <a:ext cx="30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029BEA1-F194-997E-E1A9-258139DD6276}"/>
              </a:ext>
            </a:extLst>
          </p:cNvPr>
          <p:cNvCxnSpPr/>
          <p:nvPr/>
        </p:nvCxnSpPr>
        <p:spPr>
          <a:xfrm>
            <a:off x="1632485" y="5102004"/>
            <a:ext cx="381642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6EAD2E3-D1A8-9D62-1703-DC7D6A30F942}"/>
              </a:ext>
            </a:extLst>
          </p:cNvPr>
          <p:cNvSpPr txBox="1"/>
          <p:nvPr/>
        </p:nvSpPr>
        <p:spPr>
          <a:xfrm>
            <a:off x="1392803" y="2185181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FC2EFD-855C-E5B0-FE13-72B752BD5D8A}"/>
              </a:ext>
            </a:extLst>
          </p:cNvPr>
          <p:cNvSpPr txBox="1"/>
          <p:nvPr/>
        </p:nvSpPr>
        <p:spPr>
          <a:xfrm>
            <a:off x="5144017" y="5110736"/>
            <a:ext cx="304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X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01F618C-C746-FB16-2735-54B22CC31B23}"/>
              </a:ext>
            </a:extLst>
          </p:cNvPr>
          <p:cNvCxnSpPr/>
          <p:nvPr/>
        </p:nvCxnSpPr>
        <p:spPr>
          <a:xfrm flipV="1">
            <a:off x="1560477" y="2725740"/>
            <a:ext cx="3384376" cy="22322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25E394F-9BE5-74AF-4B16-4E0F8BCDD5BA}"/>
              </a:ext>
            </a:extLst>
          </p:cNvPr>
          <p:cNvSpPr txBox="1"/>
          <p:nvPr/>
        </p:nvSpPr>
        <p:spPr>
          <a:xfrm>
            <a:off x="6237253" y="3085780"/>
            <a:ext cx="554461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TUOS Blake" panose="020B0503040000020004" pitchFamily="34" charset="0"/>
              </a:rPr>
              <a:t>Y = B0 + B1*X + e</a:t>
            </a:r>
          </a:p>
          <a:p>
            <a:endParaRPr lang="en-GB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2D5214D-38C0-5629-ABC8-5F18CAC1E31C}"/>
              </a:ext>
            </a:extLst>
          </p:cNvPr>
          <p:cNvCxnSpPr/>
          <p:nvPr/>
        </p:nvCxnSpPr>
        <p:spPr>
          <a:xfrm flipV="1">
            <a:off x="1848509" y="2077668"/>
            <a:ext cx="0" cy="31683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860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We often find multilevel structures throughout society</a:t>
            </a:r>
          </a:p>
          <a:p>
            <a:pPr marL="1143000" lvl="1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Students are educated in schools</a:t>
            </a:r>
          </a:p>
          <a:p>
            <a:pPr marL="1143000" lvl="1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People live in neighbourhoods</a:t>
            </a:r>
          </a:p>
          <a:p>
            <a:pPr marL="1143000" lvl="1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Cows live on farms</a:t>
            </a:r>
          </a:p>
          <a:p>
            <a:pPr marL="1143000" lvl="1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Patients are treated in hospitals</a:t>
            </a:r>
          </a:p>
          <a:p>
            <a:pPr marL="1143000" lvl="1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pPr marL="457200" indent="-457200">
              <a:buFont typeface="Arial"/>
              <a:buChar char="•"/>
            </a:pPr>
            <a:r>
              <a:rPr lang="en-GB" sz="2400" dirty="0">
                <a:latin typeface="TUOS Blake" panose="020B0503040000020004" pitchFamily="34" charset="0"/>
              </a:rPr>
              <a:t>“once you know hierarchies exist, you see them everywhere” (</a:t>
            </a:r>
            <a:r>
              <a:rPr lang="en-GB" sz="2400" dirty="0" err="1">
                <a:latin typeface="TUOS Blake" panose="020B0503040000020004" pitchFamily="34" charset="0"/>
              </a:rPr>
              <a:t>Kreft</a:t>
            </a:r>
            <a:r>
              <a:rPr lang="en-GB" sz="2400" dirty="0">
                <a:latin typeface="TUOS Blake" panose="020B0503040000020004" pitchFamily="34" charset="0"/>
              </a:rPr>
              <a:t> and De Leeuw, 1998 p1)</a:t>
            </a:r>
          </a:p>
          <a:p>
            <a:pPr marL="457200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pPr marL="457200" indent="-457200">
              <a:buFont typeface="Arial"/>
              <a:buChar char="•"/>
            </a:pPr>
            <a:r>
              <a:rPr lang="en-GB" sz="2400" dirty="0">
                <a:latin typeface="TUOS Blake" panose="020B0503040000020004" pitchFamily="34" charset="0"/>
              </a:rPr>
              <a:t>These hierarchies introduce dependency – and we need a statistical model to deal with that</a:t>
            </a:r>
          </a:p>
          <a:p>
            <a:pPr marL="457200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endParaRPr lang="en-GB" dirty="0">
              <a:solidFill>
                <a:schemeClr val="bg1"/>
              </a:solidFill>
              <a:latin typeface="TUOS Blake" panose="020B0503040000020004" pitchFamily="34" charset="0"/>
            </a:endParaRPr>
          </a:p>
          <a:p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9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Multilevel modelling</a:t>
            </a:r>
          </a:p>
        </p:txBody>
      </p:sp>
    </p:spTree>
    <p:extLst>
      <p:ext uri="{BB962C8B-B14F-4D97-AF65-F5344CB8AC3E}">
        <p14:creationId xmlns:p14="http://schemas.microsoft.com/office/powerpoint/2010/main" val="3756432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1F60F9-A52E-78E8-B079-3A92C62DC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10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8498BD-3AA3-5D72-DC58-3EE8FB9C74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BCE7DCF-F2D1-0C96-7BF1-BCF55F86E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964" y="1433078"/>
            <a:ext cx="10503716" cy="4351338"/>
          </a:xfrm>
        </p:spPr>
        <p:txBody>
          <a:bodyPr/>
          <a:lstStyle/>
          <a:p>
            <a:r>
              <a:rPr lang="en-GB" dirty="0"/>
              <a:t>Multilevel models decompose the residual into two parts – people are “nested” within neighbourhoods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3FAA78B5-89F4-F88D-27F2-B2B1B872CF4B}"/>
              </a:ext>
            </a:extLst>
          </p:cNvPr>
          <p:cNvSpPr/>
          <p:nvPr/>
        </p:nvSpPr>
        <p:spPr>
          <a:xfrm>
            <a:off x="3577243" y="3547393"/>
            <a:ext cx="97160" cy="97160"/>
          </a:xfrm>
          <a:prstGeom prst="flowChartConnector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B050"/>
              </a:solidFill>
            </a:endParaRP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A1D37628-066D-8A37-1428-44724772FDEB}"/>
              </a:ext>
            </a:extLst>
          </p:cNvPr>
          <p:cNvSpPr/>
          <p:nvPr/>
        </p:nvSpPr>
        <p:spPr>
          <a:xfrm>
            <a:off x="2641139" y="3979441"/>
            <a:ext cx="97160" cy="97160"/>
          </a:xfrm>
          <a:prstGeom prst="flowChartConnector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B050"/>
              </a:solidFill>
            </a:endParaRP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2339CE06-6C77-3F33-43BA-9F9DB61F94BB}"/>
              </a:ext>
            </a:extLst>
          </p:cNvPr>
          <p:cNvSpPr/>
          <p:nvPr/>
        </p:nvSpPr>
        <p:spPr>
          <a:xfrm>
            <a:off x="3865275" y="3187353"/>
            <a:ext cx="97160" cy="97160"/>
          </a:xfrm>
          <a:prstGeom prst="flowChartConnector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B050"/>
              </a:solidFill>
            </a:endParaRPr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3963C655-2869-08AB-132D-8F5E1E652C87}"/>
              </a:ext>
            </a:extLst>
          </p:cNvPr>
          <p:cNvSpPr/>
          <p:nvPr/>
        </p:nvSpPr>
        <p:spPr>
          <a:xfrm>
            <a:off x="4034443" y="4004593"/>
            <a:ext cx="97160" cy="9716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098C6702-CC6B-D79E-22CC-EC85F87519B4}"/>
              </a:ext>
            </a:extLst>
          </p:cNvPr>
          <p:cNvSpPr/>
          <p:nvPr/>
        </p:nvSpPr>
        <p:spPr>
          <a:xfrm>
            <a:off x="3577243" y="4915545"/>
            <a:ext cx="97160" cy="9716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8A71B77D-8771-0CC6-A284-126544E2C792}"/>
              </a:ext>
            </a:extLst>
          </p:cNvPr>
          <p:cNvSpPr/>
          <p:nvPr/>
        </p:nvSpPr>
        <p:spPr>
          <a:xfrm>
            <a:off x="4441339" y="3691409"/>
            <a:ext cx="97160" cy="9716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FD50A5E8-6B8D-E0D0-FEF6-AE0C1966925E}"/>
              </a:ext>
            </a:extLst>
          </p:cNvPr>
          <p:cNvSpPr/>
          <p:nvPr/>
        </p:nvSpPr>
        <p:spPr>
          <a:xfrm>
            <a:off x="3433227" y="4411489"/>
            <a:ext cx="97160" cy="9716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D2500FB9-7D0B-C5BA-5BE6-E2CB70FD76E8}"/>
              </a:ext>
            </a:extLst>
          </p:cNvPr>
          <p:cNvSpPr/>
          <p:nvPr/>
        </p:nvSpPr>
        <p:spPr>
          <a:xfrm>
            <a:off x="3073187" y="3475385"/>
            <a:ext cx="97160" cy="97160"/>
          </a:xfrm>
          <a:prstGeom prst="flowChartConnector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B050"/>
              </a:solidFill>
            </a:endParaRPr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CDB23529-219B-E37E-2015-C3ED72A3F4E5}"/>
              </a:ext>
            </a:extLst>
          </p:cNvPr>
          <p:cNvSpPr/>
          <p:nvPr/>
        </p:nvSpPr>
        <p:spPr>
          <a:xfrm>
            <a:off x="4873387" y="3547393"/>
            <a:ext cx="97160" cy="9716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E7570B47-3FF5-4B3A-2A40-142E9274EB2E}"/>
              </a:ext>
            </a:extLst>
          </p:cNvPr>
          <p:cNvSpPr/>
          <p:nvPr/>
        </p:nvSpPr>
        <p:spPr>
          <a:xfrm>
            <a:off x="2857163" y="5059561"/>
            <a:ext cx="97160" cy="9716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A0A959A-AB17-62C3-95ED-400B1F4432CF}"/>
              </a:ext>
            </a:extLst>
          </p:cNvPr>
          <p:cNvCxnSpPr>
            <a:cxnSpLocks/>
            <a:stCxn id="13" idx="5"/>
          </p:cNvCxnSpPr>
          <p:nvPr/>
        </p:nvCxnSpPr>
        <p:spPr>
          <a:xfrm flipH="1">
            <a:off x="3121767" y="3558316"/>
            <a:ext cx="34351" cy="25833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B4B8E82-B346-EEAC-C937-AD4F8717A49C}"/>
              </a:ext>
            </a:extLst>
          </p:cNvPr>
          <p:cNvSpPr txBox="1"/>
          <p:nvPr/>
        </p:nvSpPr>
        <p:spPr>
          <a:xfrm>
            <a:off x="2821685" y="3431917"/>
            <a:ext cx="30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e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2D83BB2-C579-EE16-C10E-3C936AEA47A9}"/>
              </a:ext>
            </a:extLst>
          </p:cNvPr>
          <p:cNvCxnSpPr/>
          <p:nvPr/>
        </p:nvCxnSpPr>
        <p:spPr>
          <a:xfrm>
            <a:off x="1705035" y="5491609"/>
            <a:ext cx="381642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2BBC38B-B273-0879-7543-36BA651A30AE}"/>
              </a:ext>
            </a:extLst>
          </p:cNvPr>
          <p:cNvSpPr txBox="1"/>
          <p:nvPr/>
        </p:nvSpPr>
        <p:spPr>
          <a:xfrm>
            <a:off x="943619" y="2462720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Health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E888C4-7F78-EF2E-A027-BB396A6F7EA6}"/>
              </a:ext>
            </a:extLst>
          </p:cNvPr>
          <p:cNvSpPr txBox="1"/>
          <p:nvPr/>
        </p:nvSpPr>
        <p:spPr>
          <a:xfrm>
            <a:off x="4315627" y="5500341"/>
            <a:ext cx="1205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Income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B94CEA4-8569-5894-B1BE-CA35B8F30C3C}"/>
              </a:ext>
            </a:extLst>
          </p:cNvPr>
          <p:cNvCxnSpPr/>
          <p:nvPr/>
        </p:nvCxnSpPr>
        <p:spPr>
          <a:xfrm flipV="1">
            <a:off x="1633027" y="3115345"/>
            <a:ext cx="3384376" cy="22322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1CDEADA-6A7A-9F4F-619F-4C550F54C19E}"/>
              </a:ext>
            </a:extLst>
          </p:cNvPr>
          <p:cNvCxnSpPr/>
          <p:nvPr/>
        </p:nvCxnSpPr>
        <p:spPr>
          <a:xfrm flipV="1">
            <a:off x="1921059" y="2467273"/>
            <a:ext cx="0" cy="31683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499D8D2-A434-0258-DFAC-E926FBE80A26}"/>
              </a:ext>
            </a:extLst>
          </p:cNvPr>
          <p:cNvCxnSpPr/>
          <p:nvPr/>
        </p:nvCxnSpPr>
        <p:spPr>
          <a:xfrm flipV="1">
            <a:off x="2362259" y="3086241"/>
            <a:ext cx="1785715" cy="1116623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E1C0302-0807-5A04-ED67-E99B1AD81433}"/>
              </a:ext>
            </a:extLst>
          </p:cNvPr>
          <p:cNvCxnSpPr/>
          <p:nvPr/>
        </p:nvCxnSpPr>
        <p:spPr>
          <a:xfrm flipV="1">
            <a:off x="2607744" y="3566854"/>
            <a:ext cx="2515061" cy="170304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A8421AA-A22E-9CB9-5AD7-08EC743B9700}"/>
              </a:ext>
            </a:extLst>
          </p:cNvPr>
          <p:cNvCxnSpPr/>
          <p:nvPr/>
        </p:nvCxnSpPr>
        <p:spPr>
          <a:xfrm>
            <a:off x="3325215" y="3595973"/>
            <a:ext cx="0" cy="60689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1BF6AE6-99BE-4E0B-6A68-FC42DBADED95}"/>
              </a:ext>
            </a:extLst>
          </p:cNvPr>
          <p:cNvSpPr txBox="1"/>
          <p:nvPr/>
        </p:nvSpPr>
        <p:spPr>
          <a:xfrm>
            <a:off x="3302953" y="365309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u</a:t>
            </a:r>
          </a:p>
        </p:txBody>
      </p:sp>
      <p:grpSp>
        <p:nvGrpSpPr>
          <p:cNvPr id="27" name="Group 22">
            <a:extLst>
              <a:ext uri="{FF2B5EF4-FFF2-40B4-BE49-F238E27FC236}">
                <a16:creationId xmlns:a16="http://schemas.microsoft.com/office/drawing/2014/main" id="{D8BB9028-7119-F4B4-4D52-451AE6A9B34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17991" y="2467273"/>
            <a:ext cx="2640981" cy="1352550"/>
            <a:chOff x="2525" y="-1080"/>
            <a:chExt cx="7200" cy="4320"/>
          </a:xfrm>
        </p:grpSpPr>
        <p:sp>
          <p:nvSpPr>
            <p:cNvPr id="28" name="AutoShape 23">
              <a:extLst>
                <a:ext uri="{FF2B5EF4-FFF2-40B4-BE49-F238E27FC236}">
                  <a16:creationId xmlns:a16="http://schemas.microsoft.com/office/drawing/2014/main" id="{5C3AA7EB-AE13-811B-CB92-333E0E7367C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525" y="-1080"/>
              <a:ext cx="720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9" name="Text Box 24">
              <a:extLst>
                <a:ext uri="{FF2B5EF4-FFF2-40B4-BE49-F238E27FC236}">
                  <a16:creationId xmlns:a16="http://schemas.microsoft.com/office/drawing/2014/main" id="{AEB8608F-46A2-6600-8B31-670D1778CE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6" y="-715"/>
              <a:ext cx="4899" cy="1095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GB" b="1" dirty="0">
                  <a:solidFill>
                    <a:schemeClr val="tx1">
                      <a:lumMod val="10000"/>
                    </a:schemeClr>
                  </a:solidFill>
                </a:rPr>
                <a:t>Neighbourhoods</a:t>
              </a:r>
              <a:endParaRPr lang="en-US" dirty="0">
                <a:solidFill>
                  <a:schemeClr val="tx1">
                    <a:lumMod val="10000"/>
                  </a:schemeClr>
                </a:solidFill>
              </a:endParaRPr>
            </a:p>
          </p:txBody>
        </p:sp>
        <p:sp>
          <p:nvSpPr>
            <p:cNvPr id="30" name="Text Box 25">
              <a:extLst>
                <a:ext uri="{FF2B5EF4-FFF2-40B4-BE49-F238E27FC236}">
                  <a16:creationId xmlns:a16="http://schemas.microsoft.com/office/drawing/2014/main" id="{7A193E16-E3AB-962C-8469-DA37391D03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0" y="1841"/>
              <a:ext cx="3631" cy="1093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GB" sz="1200" dirty="0">
                  <a:solidFill>
                    <a:srgbClr val="2B2A05"/>
                  </a:solidFill>
                </a:rPr>
                <a:t> </a:t>
              </a:r>
              <a:r>
                <a:rPr lang="en-GB" b="1" dirty="0">
                  <a:solidFill>
                    <a:srgbClr val="2B2A05"/>
                  </a:solidFill>
                </a:rPr>
                <a:t>People</a:t>
              </a:r>
              <a:endParaRPr lang="en-US" dirty="0">
                <a:solidFill>
                  <a:srgbClr val="2B2A05"/>
                </a:solidFill>
              </a:endParaRPr>
            </a:p>
          </p:txBody>
        </p:sp>
        <p:sp>
          <p:nvSpPr>
            <p:cNvPr id="31" name="Line 26">
              <a:extLst>
                <a:ext uri="{FF2B5EF4-FFF2-40B4-BE49-F238E27FC236}">
                  <a16:creationId xmlns:a16="http://schemas.microsoft.com/office/drawing/2014/main" id="{6A54CD35-6766-CBB2-CFE2-AA6CB9873D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86" y="380"/>
              <a:ext cx="0" cy="146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E4716588-8806-5F8C-CCED-488D5855E7EE}"/>
              </a:ext>
            </a:extLst>
          </p:cNvPr>
          <p:cNvSpPr txBox="1"/>
          <p:nvPr/>
        </p:nvSpPr>
        <p:spPr>
          <a:xfrm>
            <a:off x="6348498" y="4909080"/>
            <a:ext cx="400797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TUOS Blake" panose="020B0503040000020004" pitchFamily="34" charset="0"/>
              </a:rPr>
              <a:t>We estimate B0 and B1, but also the variance of u (</a:t>
            </a:r>
            <a:r>
              <a:rPr lang="en-GB" sz="2800" dirty="0" err="1">
                <a:latin typeface="TUOS Blake" panose="020B0503040000020004" pitchFamily="34" charset="0"/>
              </a:rPr>
              <a:t>nhood</a:t>
            </a:r>
            <a:r>
              <a:rPr lang="en-GB" sz="2800" dirty="0">
                <a:latin typeface="TUOS Blake" panose="020B0503040000020004" pitchFamily="34" charset="0"/>
              </a:rPr>
              <a:t> effects) and e (individual effects)</a:t>
            </a:r>
          </a:p>
          <a:p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85E29AA-0892-E24B-CC1C-93568DC1A857}"/>
                  </a:ext>
                </a:extLst>
              </p:cNvPr>
              <p:cNvSpPr txBox="1"/>
              <p:nvPr/>
            </p:nvSpPr>
            <p:spPr>
              <a:xfrm>
                <a:off x="6552248" y="4202864"/>
                <a:ext cx="5406095" cy="3990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𝐻𝑒𝑎𝑙𝑡h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𝐼𝑛𝑐𝑜𝑚𝑒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+(</m:t>
                      </m:r>
                      <m:sSub>
                        <m:sSub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85E29AA-0892-E24B-CC1C-93568DC1A8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2248" y="4202864"/>
                <a:ext cx="5406095" cy="399084"/>
              </a:xfrm>
              <a:prstGeom prst="rect">
                <a:avLst/>
              </a:prstGeom>
              <a:blipFill>
                <a:blip r:embed="rId2"/>
                <a:stretch>
                  <a:fillRect l="-902" r="-1578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6147D4D-88B6-0FE4-0135-60364AE7E321}"/>
                  </a:ext>
                </a:extLst>
              </p:cNvPr>
              <p:cNvSpPr txBox="1"/>
              <p:nvPr/>
            </p:nvSpPr>
            <p:spPr>
              <a:xfrm>
                <a:off x="10624604" y="5405617"/>
                <a:ext cx="1261050" cy="3048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(0, </m:t>
                      </m:r>
                      <m:sSubSup>
                        <m:sSub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sub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6147D4D-88B6-0FE4-0135-60364AE7E3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24604" y="5405617"/>
                <a:ext cx="1261050" cy="304827"/>
              </a:xfrm>
              <a:prstGeom prst="rect">
                <a:avLst/>
              </a:prstGeom>
              <a:blipFill>
                <a:blip r:embed="rId3"/>
                <a:stretch>
                  <a:fillRect l="-2415" r="-6280" b="-2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630DCBC-8F69-2920-E165-D1AAF8E0DA1F}"/>
                  </a:ext>
                </a:extLst>
              </p:cNvPr>
              <p:cNvSpPr txBox="1"/>
              <p:nvPr/>
            </p:nvSpPr>
            <p:spPr>
              <a:xfrm>
                <a:off x="10597673" y="5893808"/>
                <a:ext cx="1314912" cy="3048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(0, </m:t>
                      </m:r>
                      <m:sSubSup>
                        <m:sSub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630DCBC-8F69-2920-E165-D1AAF8E0DA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97673" y="5893808"/>
                <a:ext cx="1314912" cy="304827"/>
              </a:xfrm>
              <a:prstGeom prst="rect">
                <a:avLst/>
              </a:prstGeom>
              <a:blipFill>
                <a:blip r:embed="rId4"/>
                <a:stretch>
                  <a:fillRect l="-2315" r="-6019" b="-2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009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43844" y="1253330"/>
            <a:ext cx="11267783" cy="4859429"/>
          </a:xfrm>
        </p:spPr>
        <p:txBody>
          <a:bodyPr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What does this do?</a:t>
            </a:r>
          </a:p>
          <a:p>
            <a:pPr marL="1028700" lvl="1" indent="-342900"/>
            <a:r>
              <a:rPr lang="en-GB" dirty="0"/>
              <a:t>Allows us to see the source of unexplained variance (do </a:t>
            </a:r>
            <a:r>
              <a:rPr lang="en-GB" dirty="0" err="1"/>
              <a:t>nhoods</a:t>
            </a:r>
            <a:r>
              <a:rPr lang="en-GB" dirty="0"/>
              <a:t> or people matter more?) – Variance Partitioning Coefficient</a:t>
            </a:r>
          </a:p>
          <a:p>
            <a:pPr marL="1028700" lvl="1" indent="-342900"/>
            <a:r>
              <a:rPr lang="en-GB" dirty="0"/>
              <a:t>Allows us to compare higher level units (which is the healthiest </a:t>
            </a:r>
            <a:r>
              <a:rPr lang="en-GB" dirty="0" err="1"/>
              <a:t>nhood</a:t>
            </a:r>
            <a:r>
              <a:rPr lang="en-GB" dirty="0"/>
              <a:t>?)</a:t>
            </a:r>
          </a:p>
          <a:p>
            <a:pPr marL="1028700" lvl="1" indent="-342900"/>
            <a:r>
              <a:rPr lang="en-GB" dirty="0"/>
              <a:t>Allows us to consider both individual and </a:t>
            </a:r>
            <a:r>
              <a:rPr lang="en-GB" dirty="0" err="1"/>
              <a:t>nhood</a:t>
            </a:r>
            <a:r>
              <a:rPr lang="en-GB" dirty="0"/>
              <a:t> characteristics and what they do (is individual income related to health? Is </a:t>
            </a:r>
            <a:r>
              <a:rPr lang="en-GB" dirty="0" err="1"/>
              <a:t>nhood</a:t>
            </a:r>
            <a:r>
              <a:rPr lang="en-GB" dirty="0"/>
              <a:t> pollution level related to health?)</a:t>
            </a:r>
          </a:p>
          <a:p>
            <a:pPr marL="1028700" lvl="1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In R</a:t>
            </a:r>
          </a:p>
          <a:p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Model &lt;- </a:t>
            </a:r>
            <a:r>
              <a:rPr lang="en-GB" dirty="0" err="1">
                <a:latin typeface="Courier New" panose="02070309020205020404" pitchFamily="49" charset="0"/>
                <a:cs typeface="Courier New" panose="02070309020205020404" pitchFamily="49" charset="0"/>
              </a:rPr>
              <a:t>lmer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(Health ~ Income + Pollution + (1|Nhood), data=</a:t>
            </a:r>
            <a:r>
              <a:rPr lang="en-GB" dirty="0" err="1">
                <a:latin typeface="Courier New" panose="02070309020205020404" pitchFamily="49" charset="0"/>
                <a:cs typeface="Courier New" panose="02070309020205020404" pitchFamily="49" charset="0"/>
              </a:rPr>
              <a:t>df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457200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endParaRPr lang="en-GB" dirty="0">
              <a:solidFill>
                <a:schemeClr val="bg1"/>
              </a:solidFill>
              <a:latin typeface="TUOS Blake" panose="020B0503040000020004" pitchFamily="34" charset="0"/>
            </a:endParaRPr>
          </a:p>
          <a:p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11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Multilevel modelling</a:t>
            </a:r>
          </a:p>
        </p:txBody>
      </p:sp>
    </p:spTree>
    <p:extLst>
      <p:ext uri="{BB962C8B-B14F-4D97-AF65-F5344CB8AC3E}">
        <p14:creationId xmlns:p14="http://schemas.microsoft.com/office/powerpoint/2010/main" val="13625821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We described how individuals are defined by a complex combination of identities</a:t>
            </a:r>
          </a:p>
          <a:p>
            <a:pPr marL="457200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And difference/inequalities are produced across those complex combinations of identities</a:t>
            </a:r>
          </a:p>
          <a:p>
            <a:pPr marL="457200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How could we model this?</a:t>
            </a:r>
          </a:p>
          <a:p>
            <a:pPr marL="457200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pPr marL="457200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Option 1: main effects in standard model</a:t>
            </a:r>
          </a:p>
          <a:p>
            <a:pPr marL="457200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pPr marL="457200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pPr marL="457200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This will tell us the effects of each separate characteristic, but these are assumed to be the same for everyone. It won’t tell us the combined effect of multiple characteristics</a:t>
            </a:r>
            <a:endParaRPr lang="en-GB" dirty="0"/>
          </a:p>
          <a:p>
            <a:pPr marL="457200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endParaRPr lang="en-GB" dirty="0">
              <a:solidFill>
                <a:schemeClr val="bg1"/>
              </a:solidFill>
              <a:latin typeface="TUOS Blake" panose="020B0503040000020004" pitchFamily="34" charset="0"/>
            </a:endParaRPr>
          </a:p>
          <a:p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12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Back to intersectionality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C5A00A-3DD6-A677-6ADE-425586A1089D}"/>
              </a:ext>
            </a:extLst>
          </p:cNvPr>
          <p:cNvSpPr txBox="1"/>
          <p:nvPr/>
        </p:nvSpPr>
        <p:spPr>
          <a:xfrm>
            <a:off x="955944" y="4025049"/>
            <a:ext cx="100595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TUOS Blake" panose="020B0503040000020004" pitchFamily="34" charset="0"/>
              </a:rPr>
              <a:t>Y = B0 + B1*Male + B2*Non-white + B3*Age …+ 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85847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Option 2: add in some interactions</a:t>
            </a:r>
          </a:p>
          <a:p>
            <a:pPr marL="457200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pPr marL="457200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pPr marL="457200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endParaRPr lang="en-GB" dirty="0">
              <a:latin typeface="TUOS Blake" panose="020B0503040000020004" pitchFamily="34" charset="0"/>
            </a:endParaRPr>
          </a:p>
          <a:p>
            <a:pPr marL="457200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This model is now very complicated! (</a:t>
            </a:r>
            <a:r>
              <a:rPr lang="en-GB" dirty="0" err="1">
                <a:latin typeface="TUOS Blake" panose="020B0503040000020004" pitchFamily="34" charset="0"/>
              </a:rPr>
              <a:t>eg</a:t>
            </a:r>
            <a:r>
              <a:rPr lang="en-GB" dirty="0">
                <a:latin typeface="TUOS Blake" panose="020B0503040000020004" pitchFamily="34" charset="0"/>
              </a:rPr>
              <a:t> how to interpret what B5 means)</a:t>
            </a:r>
          </a:p>
          <a:p>
            <a:pPr marL="457200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pPr marL="457200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It’s also very much at risk of multiple testing issues</a:t>
            </a:r>
            <a:endParaRPr lang="en-GB" dirty="0"/>
          </a:p>
          <a:p>
            <a:pPr marL="457200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endParaRPr lang="en-GB" dirty="0">
              <a:solidFill>
                <a:schemeClr val="bg1"/>
              </a:solidFill>
              <a:latin typeface="TUOS Blake" panose="020B0503040000020004" pitchFamily="34" charset="0"/>
            </a:endParaRPr>
          </a:p>
          <a:p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13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Back to intersectionality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C5A00A-3DD6-A677-6ADE-425586A1089D}"/>
              </a:ext>
            </a:extLst>
          </p:cNvPr>
          <p:cNvSpPr txBox="1"/>
          <p:nvPr/>
        </p:nvSpPr>
        <p:spPr>
          <a:xfrm>
            <a:off x="1066211" y="1751867"/>
            <a:ext cx="1005957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TUOS Blake" panose="020B0503040000020004" pitchFamily="34" charset="0"/>
              </a:rPr>
              <a:t>Y = B0 + B1*Male + B2*Non-white + B3*Age  + </a:t>
            </a:r>
          </a:p>
          <a:p>
            <a:r>
              <a:rPr lang="en-GB" sz="3200" dirty="0">
                <a:latin typeface="TUOS Blake" panose="020B0503040000020004" pitchFamily="34" charset="0"/>
              </a:rPr>
              <a:t>B4*Male*</a:t>
            </a:r>
            <a:r>
              <a:rPr lang="en-GB" sz="3200" dirty="0" err="1">
                <a:latin typeface="TUOS Blake" panose="020B0503040000020004" pitchFamily="34" charset="0"/>
              </a:rPr>
              <a:t>Nonwhite</a:t>
            </a:r>
            <a:r>
              <a:rPr lang="en-GB" sz="3200" dirty="0">
                <a:latin typeface="TUOS Blake" panose="020B0503040000020004" pitchFamily="34" charset="0"/>
              </a:rPr>
              <a:t> + B5*Male*Age + B5*Non-white*Age + B6*Male*</a:t>
            </a:r>
            <a:r>
              <a:rPr lang="en-GB" sz="3200" dirty="0" err="1">
                <a:latin typeface="TUOS Blake" panose="020B0503040000020004" pitchFamily="34" charset="0"/>
              </a:rPr>
              <a:t>Nonwhite</a:t>
            </a:r>
            <a:r>
              <a:rPr lang="en-GB" sz="3200" dirty="0">
                <a:latin typeface="TUOS Blake" panose="020B0503040000020004" pitchFamily="34" charset="0"/>
              </a:rPr>
              <a:t>*Age + 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1090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Option 3: Think of intersectional strata as a level in a multilevel model</a:t>
            </a:r>
          </a:p>
          <a:p>
            <a:pPr marL="457200" indent="-457200">
              <a:buFont typeface="Arial"/>
              <a:buChar char="•"/>
            </a:pPr>
            <a:r>
              <a:rPr lang="en-GB" dirty="0" err="1">
                <a:latin typeface="TUOS Blake" panose="020B0503040000020004" pitchFamily="34" charset="0"/>
              </a:rPr>
              <a:t>Ie</a:t>
            </a:r>
            <a:r>
              <a:rPr lang="en-GB" dirty="0">
                <a:latin typeface="TUOS Blake" panose="020B0503040000020004" pitchFamily="34" charset="0"/>
              </a:rPr>
              <a:t>: individuals are nested in their intersectional strata</a:t>
            </a:r>
          </a:p>
          <a:p>
            <a:pPr marL="457200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pPr marL="457200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pPr marL="457200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pPr marL="457200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So:</a:t>
            </a:r>
          </a:p>
          <a:p>
            <a:pPr marL="1143000" lvl="1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1: create our intersectional strata – </a:t>
            </a:r>
            <a:r>
              <a:rPr lang="en-GB" dirty="0" err="1">
                <a:latin typeface="TUOS Blake" panose="020B0503040000020004" pitchFamily="34" charset="0"/>
              </a:rPr>
              <a:t>ie</a:t>
            </a:r>
            <a:r>
              <a:rPr lang="en-GB" dirty="0">
                <a:latin typeface="TUOS Blake" panose="020B0503040000020004" pitchFamily="34" charset="0"/>
              </a:rPr>
              <a:t> a unique id for each combination of our intersectional identities</a:t>
            </a:r>
          </a:p>
          <a:p>
            <a:pPr marL="1143000" lvl="1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2: use these as our level 2 identifiers in a null/empty model</a:t>
            </a:r>
          </a:p>
          <a:p>
            <a:pPr marL="1143000" lvl="1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pPr marL="457200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But at present – are these differences produced by just adding intersectional inequalities together, or through interactions/multiplicative differences?</a:t>
            </a:r>
          </a:p>
          <a:p>
            <a:endParaRPr lang="en-GB" dirty="0">
              <a:latin typeface="TUOS Blake" panose="020B0503040000020004" pitchFamily="34" charset="0"/>
            </a:endParaRPr>
          </a:p>
          <a:p>
            <a:pPr marL="457200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endParaRPr lang="en-GB" dirty="0">
              <a:solidFill>
                <a:schemeClr val="bg1"/>
              </a:solidFill>
              <a:latin typeface="TUOS Blake" panose="020B0503040000020004" pitchFamily="34" charset="0"/>
            </a:endParaRPr>
          </a:p>
          <a:p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14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Back to intersectionality</a:t>
            </a:r>
          </a:p>
        </p:txBody>
      </p:sp>
      <p:sp>
        <p:nvSpPr>
          <p:cNvPr id="6" name="Text Box 24">
            <a:extLst>
              <a:ext uri="{FF2B5EF4-FFF2-40B4-BE49-F238E27FC236}">
                <a16:creationId xmlns:a16="http://schemas.microsoft.com/office/drawing/2014/main" id="{F8781ADD-7FB2-D5DE-5B06-AFE7BFB01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35500" y="1854437"/>
            <a:ext cx="1562935" cy="62719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GB" b="1" dirty="0">
                <a:solidFill>
                  <a:schemeClr val="tx1">
                    <a:lumMod val="10000"/>
                  </a:schemeClr>
                </a:solidFill>
              </a:rPr>
              <a:t>Intersectional strata</a:t>
            </a:r>
            <a:endParaRPr lang="en-US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7" name="Text Box 25">
            <a:extLst>
              <a:ext uri="{FF2B5EF4-FFF2-40B4-BE49-F238E27FC236}">
                <a16:creationId xmlns:a16="http://schemas.microsoft.com/office/drawing/2014/main" id="{15E711DD-5A0B-E518-3F2A-5810C46B6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9654" y="2792268"/>
            <a:ext cx="1303325" cy="342208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GB" sz="1200" dirty="0">
                <a:solidFill>
                  <a:srgbClr val="2B2A05"/>
                </a:solidFill>
              </a:rPr>
              <a:t> </a:t>
            </a:r>
            <a:r>
              <a:rPr lang="en-GB" b="1" dirty="0">
                <a:solidFill>
                  <a:srgbClr val="2B2A05"/>
                </a:solidFill>
              </a:rPr>
              <a:t>Individuals</a:t>
            </a:r>
            <a:endParaRPr lang="en-US" dirty="0">
              <a:solidFill>
                <a:srgbClr val="2B2A05"/>
              </a:solidFill>
            </a:endParaRPr>
          </a:p>
        </p:txBody>
      </p:sp>
      <p:sp>
        <p:nvSpPr>
          <p:cNvPr id="8" name="Line 26">
            <a:extLst>
              <a:ext uri="{FF2B5EF4-FFF2-40B4-BE49-F238E27FC236}">
                <a16:creationId xmlns:a16="http://schemas.microsoft.com/office/drawing/2014/main" id="{B24AFD3F-88B3-DF6A-71BD-927534A3148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220769" y="2481627"/>
            <a:ext cx="8547" cy="31064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CDA0113-E0F9-ED4B-F7D0-36B1F4FB8CD7}"/>
                  </a:ext>
                </a:extLst>
              </p:cNvPr>
              <p:cNvSpPr txBox="1"/>
              <p:nvPr/>
            </p:nvSpPr>
            <p:spPr>
              <a:xfrm>
                <a:off x="1370539" y="2437405"/>
                <a:ext cx="4116703" cy="3990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𝐻𝑒𝑎𝑙𝑡h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CDA0113-E0F9-ED4B-F7D0-36B1F4FB8C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0539" y="2437405"/>
                <a:ext cx="4116703" cy="399084"/>
              </a:xfrm>
              <a:prstGeom prst="rect">
                <a:avLst/>
              </a:prstGeom>
              <a:blipFill>
                <a:blip r:embed="rId2"/>
                <a:stretch>
                  <a:fillRect r="-296" b="-261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D7F5A54-5AB8-B2FB-4946-B204DE17705C}"/>
                  </a:ext>
                </a:extLst>
              </p:cNvPr>
              <p:cNvSpPr txBox="1"/>
              <p:nvPr/>
            </p:nvSpPr>
            <p:spPr>
              <a:xfrm>
                <a:off x="6950297" y="2341458"/>
                <a:ext cx="1261050" cy="3048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(0, </m:t>
                      </m:r>
                      <m:sSubSup>
                        <m:sSub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sub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D7F5A54-5AB8-B2FB-4946-B204DE1770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0297" y="2341458"/>
                <a:ext cx="1261050" cy="304827"/>
              </a:xfrm>
              <a:prstGeom prst="rect">
                <a:avLst/>
              </a:prstGeom>
              <a:blipFill>
                <a:blip r:embed="rId3"/>
                <a:stretch>
                  <a:fillRect l="-2415" r="-6280" b="-2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A6A6DCE-27A0-C040-DFCA-75B3AD1F3694}"/>
                  </a:ext>
                </a:extLst>
              </p:cNvPr>
              <p:cNvSpPr txBox="1"/>
              <p:nvPr/>
            </p:nvSpPr>
            <p:spPr>
              <a:xfrm>
                <a:off x="6923366" y="2829649"/>
                <a:ext cx="1314912" cy="3048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(0, </m:t>
                      </m:r>
                      <m:sSubSup>
                        <m:sSub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A6A6DCE-27A0-C040-DFCA-75B3AD1F36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3366" y="2829649"/>
                <a:ext cx="1314912" cy="304827"/>
              </a:xfrm>
              <a:prstGeom prst="rect">
                <a:avLst/>
              </a:prstGeom>
              <a:blipFill>
                <a:blip r:embed="rId4"/>
                <a:stretch>
                  <a:fillRect l="-2326" r="-6512" b="-2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2177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Option 3: Think of intersectional strata as a level in a multilevel model</a:t>
            </a:r>
          </a:p>
          <a:p>
            <a:pPr marL="457200" indent="-457200">
              <a:buFont typeface="Arial"/>
              <a:buChar char="•"/>
            </a:pPr>
            <a:r>
              <a:rPr lang="en-GB" dirty="0" err="1">
                <a:latin typeface="TUOS Blake" panose="020B0503040000020004" pitchFamily="34" charset="0"/>
              </a:rPr>
              <a:t>Ie</a:t>
            </a:r>
            <a:r>
              <a:rPr lang="en-GB" dirty="0">
                <a:latin typeface="TUOS Blake" panose="020B0503040000020004" pitchFamily="34" charset="0"/>
              </a:rPr>
              <a:t>: individuals are nested in their intersectional strata</a:t>
            </a:r>
          </a:p>
          <a:p>
            <a:pPr marL="457200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pPr marL="457200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pPr marL="457200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pPr marL="457200" indent="-457200">
              <a:buFont typeface="Arial"/>
              <a:buChar char="•"/>
            </a:pPr>
            <a:endParaRPr lang="en-GB" dirty="0">
              <a:latin typeface="TUOS Blake" panose="020B0503040000020004" pitchFamily="34" charset="0"/>
            </a:endParaRPr>
          </a:p>
          <a:p>
            <a:pPr marL="457200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We can run two models – one an empty / null model, and one with main effects for our intersectional variables… and see what changes between them</a:t>
            </a:r>
          </a:p>
          <a:p>
            <a:pPr marL="457200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We’d expect the variance of u to reduce – but how much?</a:t>
            </a:r>
          </a:p>
          <a:p>
            <a:pPr marL="457200" indent="-457200">
              <a:buFont typeface="Arial"/>
              <a:buChar char="•"/>
            </a:pPr>
            <a:r>
              <a:rPr lang="en-GB" dirty="0">
                <a:latin typeface="TUOS Blake" panose="020B0503040000020004" pitchFamily="34" charset="0"/>
              </a:rPr>
              <a:t>Amount of variance remaining = multiplicative.</a:t>
            </a:r>
          </a:p>
          <a:p>
            <a:endParaRPr lang="en-GB" dirty="0">
              <a:solidFill>
                <a:schemeClr val="bg1"/>
              </a:solidFill>
              <a:latin typeface="TUOS Blake" panose="020B0503040000020004" pitchFamily="34" charset="0"/>
            </a:endParaRPr>
          </a:p>
          <a:p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15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Back to intersectionality</a:t>
            </a:r>
          </a:p>
        </p:txBody>
      </p:sp>
      <p:sp>
        <p:nvSpPr>
          <p:cNvPr id="6" name="Text Box 24">
            <a:extLst>
              <a:ext uri="{FF2B5EF4-FFF2-40B4-BE49-F238E27FC236}">
                <a16:creationId xmlns:a16="http://schemas.microsoft.com/office/drawing/2014/main" id="{F8781ADD-7FB2-D5DE-5B06-AFE7BFB01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35500" y="1854437"/>
            <a:ext cx="1562935" cy="62719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GB" b="1" dirty="0">
                <a:solidFill>
                  <a:schemeClr val="tx1">
                    <a:lumMod val="10000"/>
                  </a:schemeClr>
                </a:solidFill>
              </a:rPr>
              <a:t>Intersectional strata</a:t>
            </a:r>
            <a:endParaRPr lang="en-US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7" name="Text Box 25">
            <a:extLst>
              <a:ext uri="{FF2B5EF4-FFF2-40B4-BE49-F238E27FC236}">
                <a16:creationId xmlns:a16="http://schemas.microsoft.com/office/drawing/2014/main" id="{15E711DD-5A0B-E518-3F2A-5810C46B6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9654" y="2792268"/>
            <a:ext cx="1303325" cy="342208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GB" sz="1200" dirty="0">
                <a:solidFill>
                  <a:srgbClr val="2B2A05"/>
                </a:solidFill>
              </a:rPr>
              <a:t> </a:t>
            </a:r>
            <a:r>
              <a:rPr lang="en-GB" b="1" dirty="0">
                <a:solidFill>
                  <a:srgbClr val="2B2A05"/>
                </a:solidFill>
              </a:rPr>
              <a:t>Individuals</a:t>
            </a:r>
            <a:endParaRPr lang="en-US" dirty="0">
              <a:solidFill>
                <a:srgbClr val="2B2A05"/>
              </a:solidFill>
            </a:endParaRPr>
          </a:p>
        </p:txBody>
      </p:sp>
      <p:sp>
        <p:nvSpPr>
          <p:cNvPr id="8" name="Line 26">
            <a:extLst>
              <a:ext uri="{FF2B5EF4-FFF2-40B4-BE49-F238E27FC236}">
                <a16:creationId xmlns:a16="http://schemas.microsoft.com/office/drawing/2014/main" id="{B24AFD3F-88B3-DF6A-71BD-927534A3148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220769" y="2481627"/>
            <a:ext cx="8547" cy="31064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7B4A836-6C31-537C-EF60-4A20D93674EC}"/>
                  </a:ext>
                </a:extLst>
              </p:cNvPr>
              <p:cNvSpPr txBox="1"/>
              <p:nvPr/>
            </p:nvSpPr>
            <p:spPr>
              <a:xfrm>
                <a:off x="564377" y="2326134"/>
                <a:ext cx="4116703" cy="3990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𝐻𝑒𝑎𝑙𝑡h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7B4A836-6C31-537C-EF60-4A20D93674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377" y="2326134"/>
                <a:ext cx="4116703" cy="399084"/>
              </a:xfrm>
              <a:prstGeom prst="rect">
                <a:avLst/>
              </a:prstGeom>
              <a:blipFill>
                <a:blip r:embed="rId2"/>
                <a:stretch>
                  <a:fillRect r="-296" b="-261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AAE1FFE-CF13-3357-0B5C-DA2E565CD7A7}"/>
                  </a:ext>
                </a:extLst>
              </p:cNvPr>
              <p:cNvSpPr txBox="1"/>
              <p:nvPr/>
            </p:nvSpPr>
            <p:spPr>
              <a:xfrm>
                <a:off x="611102" y="2950200"/>
                <a:ext cx="10031751" cy="79816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𝐻𝑒𝑎𝑙𝑡h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𝑆𝑒𝑥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GB" sz="2400" b="0" i="0" dirty="0">
                    <a:latin typeface="Cambria Math" panose="02040503050406030204" pitchFamily="18" charset="0"/>
                  </a:rPr>
                  <a:t> 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𝐸𝑡h𝑛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Cambria Math" panose="02040503050406030204" pitchFamily="18" charset="0"/>
                  </a:rPr>
                  <a:t>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𝐸𝑡h𝑛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GB" sz="2400" dirty="0">
                    <a:latin typeface="Cambria Math" panose="02040503050406030204" pitchFamily="18" charset="0"/>
                  </a:rPr>
                  <a:t>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𝑀𝑖𝑑𝐸𝑑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GB" sz="2400" dirty="0">
                    <a:latin typeface="Cambria Math" panose="02040503050406030204" pitchFamily="18" charset="0"/>
                  </a:rPr>
                  <a:t>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                          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𝐻𝑖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𝐸𝑑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GB" sz="2400" dirty="0">
                    <a:latin typeface="Cambria Math" panose="02040503050406030204" pitchFamily="18" charset="0"/>
                  </a:rPr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𝑀𝑖𝑑𝐴𝑔𝑒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GB" sz="2400" dirty="0">
                    <a:latin typeface="Cambria Math" panose="02040503050406030204" pitchFamily="18" charset="0"/>
                  </a:rPr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𝐻𝑖𝐴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𝑔𝑒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GB" sz="2400" b="0" i="0" dirty="0">
                    <a:latin typeface="Cambria Math" panose="02040503050406030204" pitchFamily="18" charset="0"/>
                  </a:rPr>
                  <a:t> +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AAE1FFE-CF13-3357-0B5C-DA2E565CD7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102" y="2950200"/>
                <a:ext cx="10031751" cy="798167"/>
              </a:xfrm>
              <a:prstGeom prst="rect">
                <a:avLst/>
              </a:prstGeom>
              <a:blipFill>
                <a:blip r:embed="rId3"/>
                <a:stretch>
                  <a:fillRect l="-61" t="-12977" b="-17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B46B686-E0C6-A251-45B5-7C0C48676DF2}"/>
                  </a:ext>
                </a:extLst>
              </p:cNvPr>
              <p:cNvSpPr txBox="1"/>
              <p:nvPr/>
            </p:nvSpPr>
            <p:spPr>
              <a:xfrm>
                <a:off x="10012328" y="4986168"/>
                <a:ext cx="1261050" cy="3048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(0, </m:t>
                      </m:r>
                      <m:sSubSup>
                        <m:sSub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sub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B46B686-E0C6-A251-45B5-7C0C48676D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2328" y="4986168"/>
                <a:ext cx="1261050" cy="304827"/>
              </a:xfrm>
              <a:prstGeom prst="rect">
                <a:avLst/>
              </a:prstGeom>
              <a:blipFill>
                <a:blip r:embed="rId4"/>
                <a:stretch>
                  <a:fillRect l="-2415" r="-6280" b="-2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D280269-D423-0481-9D65-1B5643FD18C3}"/>
                  </a:ext>
                </a:extLst>
              </p:cNvPr>
              <p:cNvSpPr txBox="1"/>
              <p:nvPr/>
            </p:nvSpPr>
            <p:spPr>
              <a:xfrm>
                <a:off x="9985397" y="5474359"/>
                <a:ext cx="1314912" cy="3048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(0, </m:t>
                      </m:r>
                      <m:sSubSup>
                        <m:sSub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D280269-D423-0481-9D65-1B5643FD18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5397" y="5474359"/>
                <a:ext cx="1314912" cy="304827"/>
              </a:xfrm>
              <a:prstGeom prst="rect">
                <a:avLst/>
              </a:prstGeom>
              <a:blipFill>
                <a:blip r:embed="rId5"/>
                <a:stretch>
                  <a:fillRect l="-2315" r="-6019" b="-2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7515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9312762-FB6A-49DF-CDDC-A212FDA97E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844" y="1253330"/>
            <a:ext cx="11283779" cy="518165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Can answer these sorts of questions</a:t>
            </a:r>
          </a:p>
          <a:p>
            <a:pPr lvl="1"/>
            <a:r>
              <a:rPr lang="en-GB" dirty="0"/>
              <a:t>How much do our intersections matter? Or How big are differences between intersections?</a:t>
            </a:r>
          </a:p>
          <a:p>
            <a:pPr lvl="1"/>
            <a:r>
              <a:rPr lang="en-GB" dirty="0"/>
              <a:t>How much “discriminatory accuracy” – variability within/overlap between intersections</a:t>
            </a:r>
          </a:p>
          <a:p>
            <a:pPr lvl="1"/>
            <a:r>
              <a:rPr lang="en-GB" dirty="0"/>
              <a:t>… Before and after controlling for “main effects” – so are intersectional effects additive only, or also multiplicative?</a:t>
            </a:r>
          </a:p>
          <a:p>
            <a:pPr lvl="1"/>
            <a:r>
              <a:rPr lang="en-GB" dirty="0"/>
              <a:t>Which intersections are the most advantaged/disadvantaged?</a:t>
            </a:r>
          </a:p>
          <a:p>
            <a:pPr lvl="1"/>
            <a:endParaRPr lang="en-GB" dirty="0"/>
          </a:p>
          <a:p>
            <a:r>
              <a:rPr lang="en-GB" dirty="0"/>
              <a:t>In R – just like any other multilevel model (once we’ve created our strata-level variable)</a:t>
            </a:r>
          </a:p>
          <a:p>
            <a:endParaRPr lang="en-GB" dirty="0"/>
          </a:p>
          <a:p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Model1 &lt;- </a:t>
            </a:r>
            <a:r>
              <a:rPr lang="en-GB" dirty="0" err="1">
                <a:latin typeface="Courier New" panose="02070309020205020404" pitchFamily="49" charset="0"/>
                <a:cs typeface="Courier New" panose="02070309020205020404" pitchFamily="49" charset="0"/>
              </a:rPr>
              <a:t>lmer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(Health ~ 1 + (1|strata), data=</a:t>
            </a:r>
            <a:r>
              <a:rPr lang="en-GB" dirty="0" err="1">
                <a:latin typeface="Courier New" panose="02070309020205020404" pitchFamily="49" charset="0"/>
                <a:cs typeface="Courier New" panose="02070309020205020404" pitchFamily="49" charset="0"/>
              </a:rPr>
              <a:t>df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Model2 &lt;- </a:t>
            </a:r>
            <a:r>
              <a:rPr lang="en-GB" dirty="0" err="1">
                <a:latin typeface="Courier New" panose="02070309020205020404" pitchFamily="49" charset="0"/>
                <a:cs typeface="Courier New" panose="02070309020205020404" pitchFamily="49" charset="0"/>
              </a:rPr>
              <a:t>lmer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(Health ~ 1 + Sex + Ethnicity + Education + (1|strata), data=</a:t>
            </a:r>
            <a:r>
              <a:rPr lang="en-GB" dirty="0" err="1">
                <a:latin typeface="Courier New" panose="02070309020205020404" pitchFamily="49" charset="0"/>
                <a:cs typeface="Courier New" panose="02070309020205020404" pitchFamily="49" charset="0"/>
              </a:rPr>
              <a:t>df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5340FC-5B80-242B-A3D9-B4CB7314E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16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98C5C-6C9C-BA26-35C8-9B3156F273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This is MAIHDA</a:t>
            </a:r>
          </a:p>
        </p:txBody>
      </p:sp>
    </p:spTree>
    <p:extLst>
      <p:ext uri="{BB962C8B-B14F-4D97-AF65-F5344CB8AC3E}">
        <p14:creationId xmlns:p14="http://schemas.microsoft.com/office/powerpoint/2010/main" val="27833502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9312762-FB6A-49DF-CDDC-A212FDA97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 could… but turns out this is equivalent to option 2 above!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No “shrinkage” – estimates may be unreliably estimated (particularly for small intersectional strata)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Greater risk of multiple testing (no shrinkage) – Bell et al 2019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Harder to separate additive and multiplicative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5340FC-5B80-242B-A3D9-B4CB7314E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17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98C5C-6C9C-BA26-35C8-9B3156F273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Why not just use loads of dummy variables (FE approach)</a:t>
            </a:r>
          </a:p>
        </p:txBody>
      </p:sp>
    </p:spTree>
    <p:extLst>
      <p:ext uri="{BB962C8B-B14F-4D97-AF65-F5344CB8AC3E}">
        <p14:creationId xmlns:p14="http://schemas.microsoft.com/office/powerpoint/2010/main" val="9913479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9312762-FB6A-49DF-CDDC-A212FDA97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This approach is explicitly exploratory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In that, we aren’t usually testing whether a particular intersectional strata is different from others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Rather – an approach that looks at patterns and draws conclusions from that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But exploration can be robust!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5340FC-5B80-242B-A3D9-B4CB7314E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18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98C5C-6C9C-BA26-35C8-9B3156F273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Some important limitations</a:t>
            </a:r>
          </a:p>
        </p:txBody>
      </p:sp>
    </p:spTree>
    <p:extLst>
      <p:ext uri="{BB962C8B-B14F-4D97-AF65-F5344CB8AC3E}">
        <p14:creationId xmlns:p14="http://schemas.microsoft.com/office/powerpoint/2010/main" val="4110328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9312762-FB6A-49DF-CDDC-A212FDA97E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844" y="1253330"/>
            <a:ext cx="11283779" cy="5214582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Sample size considerations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We are dividing up the population into subgroups…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Including into subgroups we know are likely to be relatively small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Even with a large population there may be subgroups with zero people! And others with just a handful of people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That requires some thought</a:t>
            </a:r>
          </a:p>
          <a:p>
            <a:pPr marL="1028700" lvl="1" indent="-342900"/>
            <a:r>
              <a:rPr lang="en-GB" dirty="0"/>
              <a:t>How many variables should I include to define strata</a:t>
            </a:r>
          </a:p>
          <a:p>
            <a:pPr marL="1028700" lvl="1" indent="-342900"/>
            <a:r>
              <a:rPr lang="en-GB" dirty="0"/>
              <a:t>How many groups should I divide each variable into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If we can’t divide our variables enough, is it better to do something more standard / non-intersectional?</a:t>
            </a:r>
          </a:p>
          <a:p>
            <a:pPr marL="1028700" lvl="1" indent="-342900"/>
            <a:r>
              <a:rPr lang="en-GB" dirty="0"/>
              <a:t>That will depend on </a:t>
            </a:r>
          </a:p>
          <a:p>
            <a:pPr marL="1485900" lvl="2" indent="-342900"/>
            <a:r>
              <a:rPr lang="en-GB" dirty="0"/>
              <a:t>the research question being asked (</a:t>
            </a:r>
            <a:r>
              <a:rPr lang="en-GB" dirty="0" err="1"/>
              <a:t>eg</a:t>
            </a:r>
            <a:r>
              <a:rPr lang="en-GB" dirty="0"/>
              <a:t> are you interested in particular intersectional groups?)</a:t>
            </a:r>
          </a:p>
          <a:p>
            <a:pPr marL="1485900" lvl="2" indent="-342900"/>
            <a:r>
              <a:rPr lang="en-GB" dirty="0"/>
              <a:t>the nature of the variables defining intersection</a:t>
            </a:r>
          </a:p>
          <a:p>
            <a:pPr marL="1485900" lvl="2" indent="-342900"/>
            <a:r>
              <a:rPr lang="en-GB" dirty="0"/>
              <a:t>THEORY </a:t>
            </a:r>
            <a:r>
              <a:rPr lang="en-GB" dirty="0" err="1"/>
              <a:t>THEORY</a:t>
            </a:r>
            <a:r>
              <a:rPr lang="en-GB" dirty="0"/>
              <a:t> </a:t>
            </a:r>
            <a:r>
              <a:rPr lang="en-GB" dirty="0" err="1"/>
              <a:t>THEORY</a:t>
            </a:r>
            <a:r>
              <a:rPr lang="en-GB" dirty="0"/>
              <a:t> (i.e. what does theory say will be important / less important</a:t>
            </a:r>
          </a:p>
          <a:p>
            <a:pPr marL="1485900" lvl="2" indent="-342900"/>
            <a:r>
              <a:rPr lang="en-GB" dirty="0"/>
              <a:t>how big a dataset do you have</a:t>
            </a:r>
          </a:p>
          <a:p>
            <a:pPr marL="1028700" lvl="1" indent="-342900"/>
            <a:r>
              <a:rPr lang="en-GB" dirty="0" err="1"/>
              <a:t>Eg</a:t>
            </a:r>
            <a:r>
              <a:rPr lang="en-GB" dirty="0"/>
              <a:t>: Ethnicity as “White vs Non-White”</a:t>
            </a:r>
          </a:p>
          <a:p>
            <a:pPr marL="342900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5340FC-5B80-242B-A3D9-B4CB7314E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19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98C5C-6C9C-BA26-35C8-9B3156F273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Some important limitations</a:t>
            </a:r>
          </a:p>
        </p:txBody>
      </p:sp>
    </p:spTree>
    <p:extLst>
      <p:ext uri="{BB962C8B-B14F-4D97-AF65-F5344CB8AC3E}">
        <p14:creationId xmlns:p14="http://schemas.microsoft.com/office/powerpoint/2010/main" val="37368659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9312762-FB6A-49DF-CDDC-A212FDA97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5340FC-5B80-242B-A3D9-B4CB7314E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20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98C5C-6C9C-BA26-35C8-9B3156F273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Examples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8DE1E8-F3D8-97A9-AA82-ABFB54D0A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8760" y="136525"/>
            <a:ext cx="4046880" cy="6858000"/>
          </a:xfrm>
          <a:prstGeom prst="rect">
            <a:avLst/>
          </a:prstGeom>
        </p:spPr>
      </p:pic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4FF1062C-A06D-41AC-4D1B-577759257808}"/>
              </a:ext>
            </a:extLst>
          </p:cNvPr>
          <p:cNvSpPr txBox="1">
            <a:spLocks/>
          </p:cNvSpPr>
          <p:nvPr/>
        </p:nvSpPr>
        <p:spPr>
          <a:xfrm>
            <a:off x="496244" y="1405730"/>
            <a:ext cx="7084499" cy="4859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Evans et al 2018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Outcome variable: BMI (obesity)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Variables defining strata: </a:t>
            </a:r>
          </a:p>
          <a:p>
            <a:pPr marL="1028700" lvl="1" indent="-342900"/>
            <a:r>
              <a:rPr lang="en-GB" dirty="0"/>
              <a:t>Gender (2 categories)</a:t>
            </a:r>
          </a:p>
          <a:p>
            <a:pPr marL="1028700" lvl="1" indent="-342900"/>
            <a:r>
              <a:rPr lang="en-GB" dirty="0"/>
              <a:t>Ethnicity (3 categories)</a:t>
            </a:r>
          </a:p>
          <a:p>
            <a:pPr marL="1028700" lvl="1" indent="-342900"/>
            <a:r>
              <a:rPr lang="en-GB" dirty="0"/>
              <a:t>Income (4 categories)</a:t>
            </a:r>
          </a:p>
          <a:p>
            <a:pPr marL="1028700" lvl="1" indent="-342900"/>
            <a:r>
              <a:rPr lang="en-GB" dirty="0"/>
              <a:t>Education (4 categories)</a:t>
            </a:r>
          </a:p>
          <a:p>
            <a:pPr marL="1028700" lvl="1" indent="-342900"/>
            <a:r>
              <a:rPr lang="en-GB" dirty="0"/>
              <a:t>Age (4 categories)</a:t>
            </a:r>
          </a:p>
          <a:p>
            <a:pPr marL="1028700" lvl="1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Potentially 2*3*4*4*4 = 385 strata (but some might be empty)</a:t>
            </a:r>
          </a:p>
          <a:p>
            <a:pPr marL="342900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42175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9312762-FB6A-49DF-CDDC-A212FDA97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5340FC-5B80-242B-A3D9-B4CB7314E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21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98C5C-6C9C-BA26-35C8-9B3156F273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Examples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8DE1E8-F3D8-97A9-AA82-ABFB54D0A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8760" y="136525"/>
            <a:ext cx="4046880" cy="6858000"/>
          </a:xfrm>
          <a:prstGeom prst="rect">
            <a:avLst/>
          </a:prstGeom>
        </p:spPr>
      </p:pic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4FF1062C-A06D-41AC-4D1B-577759257808}"/>
              </a:ext>
            </a:extLst>
          </p:cNvPr>
          <p:cNvSpPr txBox="1">
            <a:spLocks/>
          </p:cNvSpPr>
          <p:nvPr/>
        </p:nvSpPr>
        <p:spPr>
          <a:xfrm>
            <a:off x="496245" y="1405730"/>
            <a:ext cx="6827502" cy="4859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Evans et al 2018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How multiplicative are the effects of these variables?</a:t>
            </a:r>
          </a:p>
          <a:p>
            <a:pPr marL="1028700" lvl="1" indent="-342900"/>
            <a:r>
              <a:rPr lang="en-GB" dirty="0"/>
              <a:t>See how strata-level variance reduces when main effects are controlled for</a:t>
            </a:r>
          </a:p>
          <a:p>
            <a:pPr marL="1028700" lvl="1" indent="-342900"/>
            <a:r>
              <a:rPr lang="en-GB" dirty="0"/>
              <a:t>Answer: about 35% multiplicative (so 65% additive)</a:t>
            </a:r>
          </a:p>
          <a:p>
            <a:pPr marL="1028700" lvl="1" indent="-342900"/>
            <a:endParaRPr lang="en-GB" dirty="0"/>
          </a:p>
          <a:p>
            <a:pPr marL="342900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9377369-3645-687F-7192-6E14B0CE9C9D}"/>
              </a:ext>
            </a:extLst>
          </p:cNvPr>
          <p:cNvSpPr/>
          <p:nvPr/>
        </p:nvSpPr>
        <p:spPr>
          <a:xfrm>
            <a:off x="8009698" y="5528344"/>
            <a:ext cx="3935431" cy="3858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47BB418-E321-1556-B435-3F5F51F02F01}"/>
              </a:ext>
            </a:extLst>
          </p:cNvPr>
          <p:cNvSpPr/>
          <p:nvPr/>
        </p:nvSpPr>
        <p:spPr>
          <a:xfrm>
            <a:off x="7760324" y="6112759"/>
            <a:ext cx="3935431" cy="3471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1613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9312762-FB6A-49DF-CDDC-A212FDA97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5340FC-5B80-242B-A3D9-B4CB7314E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22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98C5C-6C9C-BA26-35C8-9B3156F273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Examples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4FF1062C-A06D-41AC-4D1B-577759257808}"/>
              </a:ext>
            </a:extLst>
          </p:cNvPr>
          <p:cNvSpPr txBox="1">
            <a:spLocks/>
          </p:cNvSpPr>
          <p:nvPr/>
        </p:nvSpPr>
        <p:spPr>
          <a:xfrm>
            <a:off x="496245" y="1405730"/>
            <a:ext cx="4805597" cy="4859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Evans et al 2018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Plotting individual residuals – tricky when there are so many of them!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Here – plotted by “</a:t>
            </a:r>
            <a:r>
              <a:rPr lang="en-GB" dirty="0" err="1"/>
              <a:t>supercategories</a:t>
            </a:r>
            <a:r>
              <a:rPr lang="en-GB" dirty="0"/>
              <a:t>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But require decisions to be made about what you show – that is: which variables to divide things by</a:t>
            </a:r>
          </a:p>
          <a:p>
            <a:pPr marL="1028700" lvl="1" indent="-342900"/>
            <a:endParaRPr lang="en-GB" dirty="0"/>
          </a:p>
          <a:p>
            <a:pPr marL="342900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918E65-42B5-65E7-1D18-A4DB3C049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3257" y="0"/>
            <a:ext cx="65447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8329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9312762-FB6A-49DF-CDDC-A212FDA97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5340FC-5B80-242B-A3D9-B4CB7314E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23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98C5C-6C9C-BA26-35C8-9B3156F273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Examples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4FF1062C-A06D-41AC-4D1B-577759257808}"/>
              </a:ext>
            </a:extLst>
          </p:cNvPr>
          <p:cNvSpPr txBox="1">
            <a:spLocks/>
          </p:cNvSpPr>
          <p:nvPr/>
        </p:nvSpPr>
        <p:spPr>
          <a:xfrm>
            <a:off x="496245" y="1405731"/>
            <a:ext cx="4304891" cy="213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Other examples (Evans 2019) – but again, requires decisions about how to group…</a:t>
            </a:r>
          </a:p>
          <a:p>
            <a:pPr marL="342900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4F9E532-F898-06F0-017C-65627DBAB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136" y="170226"/>
            <a:ext cx="7327194" cy="38775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F7A907-708E-363F-9E65-B0FB4F6E976F}"/>
              </a:ext>
            </a:extLst>
          </p:cNvPr>
          <p:cNvSpPr txBox="1"/>
          <p:nvPr/>
        </p:nvSpPr>
        <p:spPr>
          <a:xfrm>
            <a:off x="343844" y="3995205"/>
            <a:ext cx="115043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Important: consider whether you want to report the residuals from model 1 or model 2</a:t>
            </a:r>
          </a:p>
          <a:p>
            <a:pPr marL="1028700" lvl="1" indent="-342900">
              <a:buFont typeface="Arial" panose="020B0604020202020204" pitchFamily="34" charset="0"/>
              <a:buChar char="•"/>
            </a:pPr>
            <a:r>
              <a:rPr lang="en-GB" sz="2400" dirty="0"/>
              <a:t>Model 1 residuals: these are full predictions (alternatively, make predictions from model 2 that include both fixed and random part)</a:t>
            </a:r>
          </a:p>
          <a:p>
            <a:pPr marL="1028700" lvl="1" indent="-342900">
              <a:buFont typeface="Arial" panose="020B0604020202020204" pitchFamily="34" charset="0"/>
              <a:buChar char="•"/>
            </a:pPr>
            <a:r>
              <a:rPr lang="en-GB" sz="2400" dirty="0"/>
              <a:t>Model 2 residuals: These are the multiplicative part only, and are more tricky to interpret than the full predictions – </a:t>
            </a:r>
            <a:r>
              <a:rPr lang="en-GB" sz="2400" dirty="0" err="1"/>
              <a:t>ie</a:t>
            </a:r>
            <a:r>
              <a:rPr lang="en-GB" sz="2400" dirty="0"/>
              <a:t> they are the differentials from the main effects (</a:t>
            </a:r>
            <a:r>
              <a:rPr lang="en-GB" sz="2400" dirty="0" err="1"/>
              <a:t>eg</a:t>
            </a:r>
            <a:r>
              <a:rPr lang="en-GB" sz="2400" dirty="0"/>
              <a:t>: is a strata more disadvantaged than we’d expect given the combination of additive disadvantages that they have)</a:t>
            </a:r>
          </a:p>
        </p:txBody>
      </p:sp>
    </p:spTree>
    <p:extLst>
      <p:ext uri="{BB962C8B-B14F-4D97-AF65-F5344CB8AC3E}">
        <p14:creationId xmlns:p14="http://schemas.microsoft.com/office/powerpoint/2010/main" val="3432480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9312762-FB6A-49DF-CDDC-A212FDA97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5340FC-5B80-242B-A3D9-B4CB7314E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24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98C5C-6C9C-BA26-35C8-9B3156F273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Examples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4FF1062C-A06D-41AC-4D1B-577759257808}"/>
              </a:ext>
            </a:extLst>
          </p:cNvPr>
          <p:cNvSpPr txBox="1">
            <a:spLocks/>
          </p:cNvSpPr>
          <p:nvPr/>
        </p:nvSpPr>
        <p:spPr>
          <a:xfrm>
            <a:off x="496245" y="1405731"/>
            <a:ext cx="4805597" cy="213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Holman et al (2019) – these are actually predictions from a standard regression model (the comparison of model 1 and model 2 showed no multiplicative effects)</a:t>
            </a:r>
          </a:p>
          <a:p>
            <a:pPr marL="342900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4D7C6AF-A85C-D486-AC8F-6490A73C0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1202" y="111359"/>
            <a:ext cx="4686954" cy="67827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FE7F7D0-C4ED-7909-081D-DC74F8AC9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870" y="3826192"/>
            <a:ext cx="6439799" cy="200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3037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9312762-FB6A-49DF-CDDC-A212FDA97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5340FC-5B80-242B-A3D9-B4CB7314E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25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98C5C-6C9C-BA26-35C8-9B3156F273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Key conceptual challenges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4FF1062C-A06D-41AC-4D1B-577759257808}"/>
              </a:ext>
            </a:extLst>
          </p:cNvPr>
          <p:cNvSpPr txBox="1">
            <a:spLocks/>
          </p:cNvSpPr>
          <p:nvPr/>
        </p:nvSpPr>
        <p:spPr>
          <a:xfrm>
            <a:off x="496245" y="1405730"/>
            <a:ext cx="10023549" cy="4558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What do we mean by intersectionality?</a:t>
            </a:r>
          </a:p>
          <a:p>
            <a:pPr marL="1028700" lvl="1" indent="-342900"/>
            <a:r>
              <a:rPr lang="en-GB" dirty="0"/>
              <a:t>Is it being driven by societal power structures of oppression?</a:t>
            </a:r>
          </a:p>
          <a:p>
            <a:pPr marL="1028700" lvl="1" indent="-342900"/>
            <a:r>
              <a:rPr lang="en-GB" dirty="0"/>
              <a:t>Does it have to be multiplicative to be intersectional?</a:t>
            </a:r>
          </a:p>
          <a:p>
            <a:pPr marL="1028700" lvl="1" indent="-342900"/>
            <a:r>
              <a:rPr lang="en-GB" dirty="0"/>
              <a:t>With so many results, how do we focus on results / tell a story without bias?</a:t>
            </a:r>
          </a:p>
          <a:p>
            <a:pPr marL="342900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16426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9312762-FB6A-49DF-CDDC-A212FDA97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5340FC-5B80-242B-A3D9-B4CB7314E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26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98C5C-6C9C-BA26-35C8-9B3156F273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Where to go next with these models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4FF1062C-A06D-41AC-4D1B-577759257808}"/>
              </a:ext>
            </a:extLst>
          </p:cNvPr>
          <p:cNvSpPr txBox="1">
            <a:spLocks/>
          </p:cNvSpPr>
          <p:nvPr/>
        </p:nvSpPr>
        <p:spPr>
          <a:xfrm>
            <a:off x="496245" y="1405730"/>
            <a:ext cx="10023549" cy="4558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Multilevel models are highly flexible, and MAIHDA models are no exception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Longitudinal analysis (paper in progress)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72E574-33BD-32FE-5A1F-5C86A9FAD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936" y="2549451"/>
            <a:ext cx="7209783" cy="4308549"/>
          </a:xfrm>
          <a:prstGeom prst="rect">
            <a:avLst/>
          </a:prstGeom>
        </p:spPr>
      </p:pic>
      <p:grpSp>
        <p:nvGrpSpPr>
          <p:cNvPr id="6" name="Group 22">
            <a:extLst>
              <a:ext uri="{FF2B5EF4-FFF2-40B4-BE49-F238E27FC236}">
                <a16:creationId xmlns:a16="http://schemas.microsoft.com/office/drawing/2014/main" id="{71348EE7-F86D-AE59-EEF0-A888D514AB9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662297" y="3757272"/>
            <a:ext cx="2317750" cy="1371962"/>
            <a:chOff x="2525" y="-1080"/>
            <a:chExt cx="7200" cy="4382"/>
          </a:xfrm>
        </p:grpSpPr>
        <p:sp>
          <p:nvSpPr>
            <p:cNvPr id="8" name="AutoShape 23">
              <a:extLst>
                <a:ext uri="{FF2B5EF4-FFF2-40B4-BE49-F238E27FC236}">
                  <a16:creationId xmlns:a16="http://schemas.microsoft.com/office/drawing/2014/main" id="{CE02FE29-8273-E668-0D93-F8491B413DE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525" y="-1080"/>
              <a:ext cx="720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" name="Text Box 24">
              <a:extLst>
                <a:ext uri="{FF2B5EF4-FFF2-40B4-BE49-F238E27FC236}">
                  <a16:creationId xmlns:a16="http://schemas.microsoft.com/office/drawing/2014/main" id="{946E86E5-09CE-45F2-C099-612AA613B7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0" y="-715"/>
              <a:ext cx="4194" cy="1461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GB" b="1" dirty="0">
                  <a:solidFill>
                    <a:schemeClr val="tx1">
                      <a:lumMod val="10000"/>
                    </a:schemeClr>
                  </a:solidFill>
                </a:rPr>
                <a:t>Individuals</a:t>
              </a:r>
              <a:endParaRPr lang="en-US" dirty="0">
                <a:solidFill>
                  <a:schemeClr val="tx1">
                    <a:lumMod val="10000"/>
                  </a:schemeClr>
                </a:solidFill>
              </a:endParaRPr>
            </a:p>
          </p:txBody>
        </p:sp>
        <p:sp>
          <p:nvSpPr>
            <p:cNvPr id="10" name="Text Box 25">
              <a:extLst>
                <a:ext uri="{FF2B5EF4-FFF2-40B4-BE49-F238E27FC236}">
                  <a16:creationId xmlns:a16="http://schemas.microsoft.com/office/drawing/2014/main" id="{7AF736D7-B8F2-8CBB-08C9-B38232FE66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0" y="1841"/>
              <a:ext cx="4194" cy="1461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GB" sz="1200" dirty="0">
                  <a:solidFill>
                    <a:srgbClr val="2B2A05"/>
                  </a:solidFill>
                </a:rPr>
                <a:t>  </a:t>
              </a:r>
              <a:r>
                <a:rPr lang="en-GB" sz="1200" b="1" dirty="0">
                  <a:solidFill>
                    <a:srgbClr val="2B2A05"/>
                  </a:solidFill>
                </a:rPr>
                <a:t>  </a:t>
              </a:r>
              <a:r>
                <a:rPr lang="en-GB" b="1" dirty="0">
                  <a:solidFill>
                    <a:srgbClr val="2B2A05"/>
                  </a:solidFill>
                </a:rPr>
                <a:t>Occasions</a:t>
              </a:r>
              <a:endParaRPr lang="en-US" dirty="0">
                <a:solidFill>
                  <a:srgbClr val="2B2A05"/>
                </a:solidFill>
              </a:endParaRPr>
            </a:p>
          </p:txBody>
        </p:sp>
        <p:sp>
          <p:nvSpPr>
            <p:cNvPr id="11" name="Line 26">
              <a:extLst>
                <a:ext uri="{FF2B5EF4-FFF2-40B4-BE49-F238E27FC236}">
                  <a16:creationId xmlns:a16="http://schemas.microsoft.com/office/drawing/2014/main" id="{4A6CC292-13D3-9925-240A-9F23E0C88C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126" y="715"/>
              <a:ext cx="38" cy="106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2" name="Text Box 24">
            <a:extLst>
              <a:ext uri="{FF2B5EF4-FFF2-40B4-BE49-F238E27FC236}">
                <a16:creationId xmlns:a16="http://schemas.microsoft.com/office/drawing/2014/main" id="{A9E18C27-A48D-85EE-2BAD-90FF1807E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38522" y="3013996"/>
            <a:ext cx="2228849" cy="457425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GB" b="1" dirty="0">
                <a:solidFill>
                  <a:schemeClr val="tx1">
                    <a:lumMod val="10000"/>
                  </a:schemeClr>
                </a:solidFill>
              </a:rPr>
              <a:t>Non-changing strata</a:t>
            </a:r>
            <a:endParaRPr lang="en-US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13" name="Line 26">
            <a:extLst>
              <a:ext uri="{FF2B5EF4-FFF2-40B4-BE49-F238E27FC236}">
                <a16:creationId xmlns:a16="http://schemas.microsoft.com/office/drawing/2014/main" id="{03BC0ABB-6862-18C3-9107-41091007553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9812202" y="3500314"/>
            <a:ext cx="12233" cy="33312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840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9312762-FB6A-49DF-CDDC-A212FDA97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5340FC-5B80-242B-A3D9-B4CB7314E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27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98C5C-6C9C-BA26-35C8-9B3156F273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Where to go next with these models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4FF1062C-A06D-41AC-4D1B-577759257808}"/>
              </a:ext>
            </a:extLst>
          </p:cNvPr>
          <p:cNvSpPr txBox="1">
            <a:spLocks/>
          </p:cNvSpPr>
          <p:nvPr/>
        </p:nvSpPr>
        <p:spPr>
          <a:xfrm>
            <a:off x="496245" y="1405730"/>
            <a:ext cx="10023549" cy="4558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Multilevel models are highly flexible, and MAIHDA models are no exception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Longitudinal analysis (paper in progress)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grpSp>
        <p:nvGrpSpPr>
          <p:cNvPr id="6" name="Group 22">
            <a:extLst>
              <a:ext uri="{FF2B5EF4-FFF2-40B4-BE49-F238E27FC236}">
                <a16:creationId xmlns:a16="http://schemas.microsoft.com/office/drawing/2014/main" id="{71348EE7-F86D-AE59-EEF0-A888D514AB9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662297" y="3757272"/>
            <a:ext cx="2317750" cy="1371962"/>
            <a:chOff x="2525" y="-1080"/>
            <a:chExt cx="7200" cy="4382"/>
          </a:xfrm>
        </p:grpSpPr>
        <p:sp>
          <p:nvSpPr>
            <p:cNvPr id="8" name="AutoShape 23">
              <a:extLst>
                <a:ext uri="{FF2B5EF4-FFF2-40B4-BE49-F238E27FC236}">
                  <a16:creationId xmlns:a16="http://schemas.microsoft.com/office/drawing/2014/main" id="{CE02FE29-8273-E668-0D93-F8491B413DE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525" y="-1080"/>
              <a:ext cx="720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" name="Text Box 24">
              <a:extLst>
                <a:ext uri="{FF2B5EF4-FFF2-40B4-BE49-F238E27FC236}">
                  <a16:creationId xmlns:a16="http://schemas.microsoft.com/office/drawing/2014/main" id="{946E86E5-09CE-45F2-C099-612AA613B7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0" y="-715"/>
              <a:ext cx="4194" cy="1461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GB" b="1" dirty="0">
                  <a:solidFill>
                    <a:schemeClr val="tx1">
                      <a:lumMod val="10000"/>
                    </a:schemeClr>
                  </a:solidFill>
                </a:rPr>
                <a:t>Individuals</a:t>
              </a:r>
              <a:endParaRPr lang="en-US" dirty="0">
                <a:solidFill>
                  <a:schemeClr val="tx1">
                    <a:lumMod val="10000"/>
                  </a:schemeClr>
                </a:solidFill>
              </a:endParaRPr>
            </a:p>
          </p:txBody>
        </p:sp>
        <p:sp>
          <p:nvSpPr>
            <p:cNvPr id="10" name="Text Box 25">
              <a:extLst>
                <a:ext uri="{FF2B5EF4-FFF2-40B4-BE49-F238E27FC236}">
                  <a16:creationId xmlns:a16="http://schemas.microsoft.com/office/drawing/2014/main" id="{7AF736D7-B8F2-8CBB-08C9-B38232FE66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0" y="1841"/>
              <a:ext cx="4194" cy="1461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GB" sz="1200" dirty="0">
                  <a:solidFill>
                    <a:srgbClr val="2B2A05"/>
                  </a:solidFill>
                </a:rPr>
                <a:t>  </a:t>
              </a:r>
              <a:r>
                <a:rPr lang="en-GB" sz="1200" b="1" dirty="0">
                  <a:solidFill>
                    <a:srgbClr val="2B2A05"/>
                  </a:solidFill>
                </a:rPr>
                <a:t>  </a:t>
              </a:r>
              <a:r>
                <a:rPr lang="en-GB" b="1" dirty="0">
                  <a:solidFill>
                    <a:srgbClr val="2B2A05"/>
                  </a:solidFill>
                </a:rPr>
                <a:t>Occasions</a:t>
              </a:r>
              <a:endParaRPr lang="en-US" dirty="0">
                <a:solidFill>
                  <a:srgbClr val="2B2A05"/>
                </a:solidFill>
              </a:endParaRPr>
            </a:p>
          </p:txBody>
        </p:sp>
        <p:sp>
          <p:nvSpPr>
            <p:cNvPr id="11" name="Line 26">
              <a:extLst>
                <a:ext uri="{FF2B5EF4-FFF2-40B4-BE49-F238E27FC236}">
                  <a16:creationId xmlns:a16="http://schemas.microsoft.com/office/drawing/2014/main" id="{4A6CC292-13D3-9925-240A-9F23E0C88C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126" y="715"/>
              <a:ext cx="38" cy="106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2" name="Text Box 24">
            <a:extLst>
              <a:ext uri="{FF2B5EF4-FFF2-40B4-BE49-F238E27FC236}">
                <a16:creationId xmlns:a16="http://schemas.microsoft.com/office/drawing/2014/main" id="{A9E18C27-A48D-85EE-2BAD-90FF1807E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38522" y="3013996"/>
            <a:ext cx="2228849" cy="457425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GB" b="1" dirty="0">
                <a:solidFill>
                  <a:schemeClr val="tx1">
                    <a:lumMod val="10000"/>
                  </a:schemeClr>
                </a:solidFill>
              </a:rPr>
              <a:t>Non-changing strata</a:t>
            </a:r>
            <a:endParaRPr lang="en-US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13" name="Line 26">
            <a:extLst>
              <a:ext uri="{FF2B5EF4-FFF2-40B4-BE49-F238E27FC236}">
                <a16:creationId xmlns:a16="http://schemas.microsoft.com/office/drawing/2014/main" id="{03BC0ABB-6862-18C3-9107-41091007553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9812202" y="3500314"/>
            <a:ext cx="12233" cy="33312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6D1F9B0-940C-410A-9E3E-E019F447A7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421" y="2630454"/>
            <a:ext cx="6217680" cy="4255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073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9312762-FB6A-49DF-CDDC-A212FDA97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5340FC-5B80-242B-A3D9-B4CB7314E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28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98C5C-6C9C-BA26-35C8-9B3156F273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Where to go next with these models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4FF1062C-A06D-41AC-4D1B-577759257808}"/>
              </a:ext>
            </a:extLst>
          </p:cNvPr>
          <p:cNvSpPr txBox="1">
            <a:spLocks/>
          </p:cNvSpPr>
          <p:nvPr/>
        </p:nvSpPr>
        <p:spPr>
          <a:xfrm>
            <a:off x="496245" y="1405730"/>
            <a:ext cx="10023549" cy="4558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Multilevel models are highly flexible, and MAIHDA models are no exception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Longitudinal analysis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Geographical Analysis (Holman et al 2022)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F4DD01E-BDBB-BD3E-D0C3-1987B960D2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1651" y="2330458"/>
            <a:ext cx="5825653" cy="418160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4249724-A13F-7B03-6E8B-898A70114672}"/>
              </a:ext>
            </a:extLst>
          </p:cNvPr>
          <p:cNvSpPr txBox="1"/>
          <p:nvPr/>
        </p:nvSpPr>
        <p:spPr>
          <a:xfrm>
            <a:off x="910560" y="3758883"/>
            <a:ext cx="2066078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800" dirty="0"/>
              <a:t>Intersections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873E8E8-6916-9D49-822C-C3A57218D0E8}"/>
              </a:ext>
            </a:extLst>
          </p:cNvPr>
          <p:cNvSpPr txBox="1"/>
          <p:nvPr/>
        </p:nvSpPr>
        <p:spPr>
          <a:xfrm>
            <a:off x="2055375" y="4755518"/>
            <a:ext cx="1179362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800" dirty="0"/>
              <a:t>People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EB879B9-1280-972B-BE8D-5E0E09E358DB}"/>
              </a:ext>
            </a:extLst>
          </p:cNvPr>
          <p:cNvCxnSpPr>
            <a:stCxn id="17" idx="0"/>
            <a:endCxn id="16" idx="2"/>
          </p:cNvCxnSpPr>
          <p:nvPr/>
        </p:nvCxnSpPr>
        <p:spPr>
          <a:xfrm flipH="1" flipV="1">
            <a:off x="1943599" y="4282103"/>
            <a:ext cx="701457" cy="4734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A1788BA-267B-2238-6FDE-CF42E8CD669E}"/>
              </a:ext>
            </a:extLst>
          </p:cNvPr>
          <p:cNvSpPr txBox="1"/>
          <p:nvPr/>
        </p:nvSpPr>
        <p:spPr>
          <a:xfrm>
            <a:off x="3234737" y="3758883"/>
            <a:ext cx="2483372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800" dirty="0"/>
              <a:t>Neighbourhood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CF8D128-4FD4-A364-1401-11C0CFE47E27}"/>
              </a:ext>
            </a:extLst>
          </p:cNvPr>
          <p:cNvCxnSpPr>
            <a:stCxn id="17" idx="0"/>
          </p:cNvCxnSpPr>
          <p:nvPr/>
        </p:nvCxnSpPr>
        <p:spPr>
          <a:xfrm flipV="1">
            <a:off x="2645056" y="4282103"/>
            <a:ext cx="1159016" cy="4734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20661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9312762-FB6A-49DF-CDDC-A212FDA97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5340FC-5B80-242B-A3D9-B4CB7314E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29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98C5C-6C9C-BA26-35C8-9B3156F273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Where to go next with these models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4FF1062C-A06D-41AC-4D1B-577759257808}"/>
              </a:ext>
            </a:extLst>
          </p:cNvPr>
          <p:cNvSpPr txBox="1">
            <a:spLocks/>
          </p:cNvSpPr>
          <p:nvPr/>
        </p:nvSpPr>
        <p:spPr>
          <a:xfrm>
            <a:off x="496245" y="1405730"/>
            <a:ext cx="10023549" cy="4558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Multilevel models are highly flexible, and MAIHDA models are no exception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Longitudinal analysis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Geographical Analysis (Holman et al 2022)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Non-continuous-Y variables?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Policy evaluation?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52142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9312762-FB6A-49DF-CDDC-A212FDA97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5340FC-5B80-242B-A3D9-B4CB7314E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30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98C5C-6C9C-BA26-35C8-9B3156F273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Lots relating to these models happening at Sheffield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4FF1062C-A06D-41AC-4D1B-577759257808}"/>
              </a:ext>
            </a:extLst>
          </p:cNvPr>
          <p:cNvSpPr txBox="1">
            <a:spLocks/>
          </p:cNvSpPr>
          <p:nvPr/>
        </p:nvSpPr>
        <p:spPr>
          <a:xfrm>
            <a:off x="496245" y="1405730"/>
            <a:ext cx="10023549" cy="4558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Topic areas include the effect of unpaid care, effects of alcohol policy, etc</a:t>
            </a:r>
          </a:p>
          <a:p>
            <a:pPr marL="1028700" lvl="1" indent="-342900"/>
            <a:r>
              <a:rPr lang="en-GB" dirty="0"/>
              <a:t>All things that could be unevenly and </a:t>
            </a:r>
            <a:r>
              <a:rPr lang="en-GB" dirty="0" err="1"/>
              <a:t>intersectionally</a:t>
            </a:r>
            <a:r>
              <a:rPr lang="en-GB" dirty="0"/>
              <a:t> distributed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Various grants in the pipeline to work on these issues more</a:t>
            </a:r>
          </a:p>
          <a:p>
            <a:pPr marL="1028700" lvl="1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If you are doing work using these methods we’d (Dan and I) be really interested to hear about 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hlinkClick r:id="rId2"/>
              </a:rPr>
              <a:t>Andrew.j.d.bell@sheffield.ac.uk</a:t>
            </a: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@andrewjdbell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64946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9312762-FB6A-49DF-CDDC-A212FDA97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5340FC-5B80-242B-A3D9-B4CB7314E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31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98C5C-6C9C-BA26-35C8-9B3156F273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Any questions?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4FF1062C-A06D-41AC-4D1B-577759257808}"/>
              </a:ext>
            </a:extLst>
          </p:cNvPr>
          <p:cNvSpPr txBox="1">
            <a:spLocks/>
          </p:cNvSpPr>
          <p:nvPr/>
        </p:nvSpPr>
        <p:spPr>
          <a:xfrm>
            <a:off x="496245" y="1405730"/>
            <a:ext cx="10023549" cy="4558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28363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9312762-FB6A-49DF-CDDC-A212FDA97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5340FC-5B80-242B-A3D9-B4CB7314E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32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98C5C-6C9C-BA26-35C8-9B3156F273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Any questions?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4FF1062C-A06D-41AC-4D1B-577759257808}"/>
              </a:ext>
            </a:extLst>
          </p:cNvPr>
          <p:cNvSpPr txBox="1">
            <a:spLocks/>
          </p:cNvSpPr>
          <p:nvPr/>
        </p:nvSpPr>
        <p:spPr>
          <a:xfrm>
            <a:off x="496245" y="1405730"/>
            <a:ext cx="10023549" cy="4558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Now: 10 min break, then we’ll do the practical exercise.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Get in touch: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hlinkClick r:id="rId2"/>
              </a:rPr>
              <a:t>Andrew.j.d.bell@sheffield.ac.uk</a:t>
            </a: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@andrewjdbell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697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264C79-8C8C-08A4-E7C7-F4A7E95F6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844" y="1253330"/>
            <a:ext cx="11283779" cy="5468145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Evans et al 2018 - </a:t>
            </a:r>
            <a:r>
              <a:rPr lang="en-GB" dirty="0">
                <a:hlinkClick r:id="rId2"/>
              </a:rPr>
              <a:t>https://www.sciencedirect.com/science/article/pii/S0277953617306664</a:t>
            </a:r>
            <a:endParaRPr lang="en-GB" dirty="0"/>
          </a:p>
          <a:p>
            <a:endParaRPr lang="en-GB" dirty="0"/>
          </a:p>
          <a:p>
            <a:r>
              <a:rPr lang="en-GB" dirty="0"/>
              <a:t>Evans 2019 - </a:t>
            </a:r>
            <a:r>
              <a:rPr lang="en-GB" dirty="0">
                <a:hlinkClick r:id="rId3"/>
              </a:rPr>
              <a:t>https://www.sciencedirect.com/science/article/pii/S1353829219306707</a:t>
            </a:r>
            <a:endParaRPr lang="en-GB" dirty="0"/>
          </a:p>
          <a:p>
            <a:endParaRPr lang="en-GB" dirty="0"/>
          </a:p>
          <a:p>
            <a:r>
              <a:rPr lang="en-GB" dirty="0"/>
              <a:t>Bell 2019 (shrinkage) - </a:t>
            </a:r>
            <a:r>
              <a:rPr lang="en-GB" dirty="0">
                <a:hlinkClick r:id="rId4"/>
              </a:rPr>
              <a:t>https://econtent.hogrefe.com/doi/10.1027/1614-2241/a000167</a:t>
            </a:r>
            <a:endParaRPr lang="en-GB" dirty="0"/>
          </a:p>
          <a:p>
            <a:endParaRPr lang="en-GB" dirty="0"/>
          </a:p>
          <a:p>
            <a:r>
              <a:rPr lang="en-GB" dirty="0"/>
              <a:t>Holman 2020 </a:t>
            </a:r>
            <a:r>
              <a:rPr lang="en-GB" dirty="0">
                <a:hlinkClick r:id="rId5"/>
              </a:rPr>
              <a:t>https://www.nature.com/articles/s41598-020-69934-8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Holman 2022 (geography) </a:t>
            </a:r>
            <a:r>
              <a:rPr lang="en-GB" dirty="0">
                <a:hlinkClick r:id="rId6"/>
              </a:rPr>
              <a:t>https://www.sciencedirect.com/science/article/pii/S1353829222001320</a:t>
            </a:r>
            <a:endParaRPr lang="en-GB" dirty="0"/>
          </a:p>
          <a:p>
            <a:endParaRPr lang="en-GB" dirty="0"/>
          </a:p>
          <a:p>
            <a:r>
              <a:rPr lang="en-GB" dirty="0"/>
              <a:t>Intersectionality and Health video: </a:t>
            </a:r>
            <a:r>
              <a:rPr lang="en-GB" dirty="0">
                <a:hlinkClick r:id="rId7"/>
              </a:rPr>
              <a:t>https://www.youtube.com/watch?v=rwqnC1fy_zc</a:t>
            </a:r>
            <a:endParaRPr lang="en-GB" dirty="0"/>
          </a:p>
          <a:p>
            <a:endParaRPr lang="en-GB" dirty="0"/>
          </a:p>
          <a:p>
            <a:r>
              <a:rPr lang="en-GB" dirty="0"/>
              <a:t>Dan’s project website: </a:t>
            </a:r>
            <a:r>
              <a:rPr lang="en-GB" dirty="0">
                <a:hlinkClick r:id="rId8"/>
              </a:rPr>
              <a:t>https://intersectionalhealth.org/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F08A43-0001-B7DC-8D65-0ED06CEDB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FA59-1A5E-4448-B365-E0C6238BD975}" type="slidenum">
              <a:rPr lang="en-US" smtClean="0"/>
              <a:t>33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1E2958-0AB1-3972-E418-A867B4B080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3102378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he Univerity of Sheffield">
      <a:dk1>
        <a:srgbClr val="121E2B"/>
      </a:dk1>
      <a:lt1>
        <a:srgbClr val="FFFFFF"/>
      </a:lt1>
      <a:dk2>
        <a:srgbClr val="440099"/>
      </a:dk2>
      <a:lt2>
        <a:srgbClr val="E7E6E6"/>
      </a:lt2>
      <a:accent1>
        <a:srgbClr val="C2E9F1"/>
      </a:accent1>
      <a:accent2>
        <a:srgbClr val="440099"/>
      </a:accent2>
      <a:accent3>
        <a:srgbClr val="F2F2F2"/>
      </a:accent3>
      <a:accent4>
        <a:srgbClr val="FF6371"/>
      </a:accent4>
      <a:accent5>
        <a:srgbClr val="00598F"/>
      </a:accent5>
      <a:accent6>
        <a:srgbClr val="9ADBE8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501C223-CCBE-CA4F-AA50-51096273C3A0}" vid="{9F8A82D5-6658-8A45-8FE7-1378CC1DB5A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3966</TotalTime>
  <Words>2000</Words>
  <Application>Microsoft Office PowerPoint</Application>
  <PresentationFormat>Widescreen</PresentationFormat>
  <Paragraphs>321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Calibri</vt:lpstr>
      <vt:lpstr>Cambria Math</vt:lpstr>
      <vt:lpstr>Courier New</vt:lpstr>
      <vt:lpstr>Source Sans Pro</vt:lpstr>
      <vt:lpstr>TUOS Blake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tomroper123@googlemail.com</dc:creator>
  <cp:lastModifiedBy>Lindsey Farnsworth</cp:lastModifiedBy>
  <cp:revision>41</cp:revision>
  <dcterms:created xsi:type="dcterms:W3CDTF">2022-10-31T10:27:41Z</dcterms:created>
  <dcterms:modified xsi:type="dcterms:W3CDTF">2023-11-20T09:41:50Z</dcterms:modified>
</cp:coreProperties>
</file>